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7" r:id="rId1"/>
  </p:sldMasterIdLst>
  <p:notesMasterIdLst>
    <p:notesMasterId r:id="rId24"/>
  </p:notesMasterIdLst>
  <p:sldIdLst>
    <p:sldId id="257" r:id="rId2"/>
    <p:sldId id="274" r:id="rId3"/>
    <p:sldId id="277" r:id="rId4"/>
    <p:sldId id="272" r:id="rId5"/>
    <p:sldId id="288" r:id="rId6"/>
    <p:sldId id="283" r:id="rId7"/>
    <p:sldId id="284" r:id="rId8"/>
    <p:sldId id="305" r:id="rId9"/>
    <p:sldId id="306" r:id="rId10"/>
    <p:sldId id="307" r:id="rId11"/>
    <p:sldId id="308" r:id="rId12"/>
    <p:sldId id="285" r:id="rId13"/>
    <p:sldId id="286" r:id="rId14"/>
    <p:sldId id="309" r:id="rId15"/>
    <p:sldId id="289" r:id="rId16"/>
    <p:sldId id="294" r:id="rId17"/>
    <p:sldId id="295" r:id="rId18"/>
    <p:sldId id="290" r:id="rId19"/>
    <p:sldId id="310" r:id="rId20"/>
    <p:sldId id="311" r:id="rId21"/>
    <p:sldId id="297" r:id="rId22"/>
    <p:sldId id="281" r:id="rId23"/>
  </p:sldIdLst>
  <p:sldSz cx="9144000" cy="5143500" type="screen16x9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6B21BC98-BB2D-6C41-9DC4-967D60528E81}">
          <p14:sldIdLst/>
        </p14:section>
        <p14:section name="TEMPLATE" id="{7712036F-E8B6-F44B-846A-83EAEB20B8BA}">
          <p14:sldIdLst>
            <p14:sldId id="257"/>
            <p14:sldId id="274"/>
            <p14:sldId id="277"/>
            <p14:sldId id="272"/>
            <p14:sldId id="288"/>
            <p14:sldId id="283"/>
            <p14:sldId id="284"/>
            <p14:sldId id="305"/>
            <p14:sldId id="306"/>
            <p14:sldId id="307"/>
            <p14:sldId id="308"/>
            <p14:sldId id="285"/>
            <p14:sldId id="286"/>
            <p14:sldId id="309"/>
            <p14:sldId id="289"/>
            <p14:sldId id="294"/>
            <p14:sldId id="295"/>
            <p14:sldId id="290"/>
            <p14:sldId id="310"/>
            <p14:sldId id="311"/>
            <p14:sldId id="297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275791"/>
    <a:srgbClr val="00AEEF"/>
    <a:srgbClr val="EAEEF5"/>
    <a:srgbClr val="E9EDF5"/>
    <a:srgbClr val="2A5F00"/>
    <a:srgbClr val="139DEC"/>
    <a:srgbClr val="0B5EB1"/>
    <a:srgbClr val="40404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13" autoAdjust="0"/>
    <p:restoredTop sz="93727" autoAdjust="0"/>
  </p:normalViewPr>
  <p:slideViewPr>
    <p:cSldViewPr snapToGrid="0" snapToObjects="1">
      <p:cViewPr varScale="1">
        <p:scale>
          <a:sx n="110" d="100"/>
          <a:sy n="110" d="100"/>
        </p:scale>
        <p:origin x="768" y="77"/>
      </p:cViewPr>
      <p:guideLst>
        <p:guide orient="horz" pos="1620"/>
        <p:guide pos="2880"/>
        <p:guide orient="horz" pos="16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Users\Davide\Desktop\modifich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Users\Davide\Desktop\modifich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Users\Davide\Desktop\modifiche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Users\Davide\Desktop\modifich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'nord+sud'!$B$45</c:f>
              <c:strCache>
                <c:ptCount val="1"/>
                <c:pt idx="0">
                  <c:v> TOTALE 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AE1-4295-8471-5880802C7776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AE1-4295-8471-5880802C7776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AE1-4295-8471-5880802C7776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AE1-4295-8471-5880802C7776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AE1-4295-8471-5880802C7776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AE1-4295-8471-5880802C7776}"/>
              </c:ext>
            </c:extLst>
          </c:dPt>
          <c:dPt>
            <c:idx val="6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AE1-4295-8471-5880802C7776}"/>
              </c:ext>
            </c:extLst>
          </c:dPt>
          <c:dPt>
            <c:idx val="7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9AE1-4295-8471-5880802C7776}"/>
              </c:ext>
            </c:extLst>
          </c:dPt>
          <c:dLbls>
            <c:dLbl>
              <c:idx val="0"/>
              <c:layout>
                <c:manualLayout>
                  <c:x val="-6.4120774334583505E-2"/>
                  <c:y val="-1.2689787822323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AE1-4295-8471-5880802C777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6321763125435805E-2"/>
                  <c:y val="-4.934663701388469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AE1-4295-8471-5880802C777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4949495064182798E-2"/>
                  <c:y val="4.026927931718460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AE1-4295-8471-5880802C777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4133328186140597E-2"/>
                  <c:y val="8.940253651499660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9AE1-4295-8471-5880802C777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0212160979877501E-3"/>
                  <c:y val="2.6407115777194101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9AE1-4295-8471-5880802C777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8027777777777899E-2"/>
                  <c:y val="1.4565835520559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9AE1-4295-8471-5880802C777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9.2058631931110496E-2"/>
                  <c:y val="7.4258837847604002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9AE1-4295-8471-5880802C777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7261592300962399E-3"/>
                  <c:y val="3.134988334791480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9AE1-4295-8471-5880802C777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;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'nord+sud'!$A$46:$A$53</c:f>
              <c:strCache>
                <c:ptCount val="8"/>
                <c:pt idx="0">
                  <c:v> A+ </c:v>
                </c:pt>
                <c:pt idx="1">
                  <c:v> A </c:v>
                </c:pt>
                <c:pt idx="2">
                  <c:v> B </c:v>
                </c:pt>
                <c:pt idx="3">
                  <c:v> C </c:v>
                </c:pt>
                <c:pt idx="4">
                  <c:v> D </c:v>
                </c:pt>
                <c:pt idx="5">
                  <c:v> E </c:v>
                </c:pt>
                <c:pt idx="6">
                  <c:v> F </c:v>
                </c:pt>
                <c:pt idx="7">
                  <c:v> G </c:v>
                </c:pt>
              </c:strCache>
            </c:strRef>
          </c:cat>
          <c:val>
            <c:numRef>
              <c:f>'nord+sud'!$B$46:$B$53</c:f>
              <c:numCache>
                <c:formatCode>_-* #,##0\ _€_-;\-* #,##0\ _€_-;_-* "-"??\ _€_-;_-@_-</c:formatCode>
                <c:ptCount val="8"/>
                <c:pt idx="0">
                  <c:v>18678</c:v>
                </c:pt>
                <c:pt idx="1">
                  <c:v>39652</c:v>
                </c:pt>
                <c:pt idx="2">
                  <c:v>137843</c:v>
                </c:pt>
                <c:pt idx="3">
                  <c:v>223068</c:v>
                </c:pt>
                <c:pt idx="4">
                  <c:v>309557</c:v>
                </c:pt>
                <c:pt idx="5">
                  <c:v>380264</c:v>
                </c:pt>
                <c:pt idx="6">
                  <c:v>437924</c:v>
                </c:pt>
                <c:pt idx="7">
                  <c:v>1109988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9AE1-4295-8471-5880802C777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'nord+sud'!$Q$45</c:f>
              <c:strCache>
                <c:ptCount val="1"/>
                <c:pt idx="0">
                  <c:v> TOTALE </c:v>
                </c:pt>
              </c:strCache>
            </c:strRef>
          </c:tx>
          <c:spPr>
            <a:solidFill>
              <a:srgbClr val="92D050"/>
            </a:solidFill>
          </c:spPr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FA7-4595-B232-93541D5528FB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FA7-4595-B232-93541D5528FB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FA7-4595-B232-93541D5528FB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FA7-4595-B232-93541D5528FB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FA7-4595-B232-93541D5528FB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FA7-4595-B232-93541D5528FB}"/>
              </c:ext>
            </c:extLst>
          </c:dPt>
          <c:dPt>
            <c:idx val="6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FA7-4595-B232-93541D5528FB}"/>
              </c:ext>
            </c:extLst>
          </c:dPt>
          <c:dPt>
            <c:idx val="7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BFA7-4595-B232-93541D5528FB}"/>
              </c:ext>
            </c:extLst>
          </c:dPt>
          <c:dLbls>
            <c:dLbl>
              <c:idx val="0"/>
              <c:layout>
                <c:manualLayout>
                  <c:x val="-0.168879150904756"/>
                  <c:y val="-9.1639702522222505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FA7-4595-B232-93541D5528F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9029718948139702E-2"/>
                  <c:y val="-4.922369061131830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FA7-4595-B232-93541D5528F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13048074394609"/>
                  <c:y val="-1.726795480342590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FA7-4595-B232-93541D5528F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0677340982934697E-3"/>
                  <c:y val="6.650189559638379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FA7-4595-B232-93541D5528F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7989938757656299E-3"/>
                  <c:y val="7.2703412073490802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BFA7-4595-B232-93541D5528F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3583333333333401E-2"/>
                  <c:y val="-2.2471201516477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BFA7-4595-B232-93541D5528F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7.8825459317585292E-3"/>
                  <c:y val="-3.506634587343249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BFA7-4595-B232-93541D5528F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-5.518559193360549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BFA7-4595-B232-93541D5528F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;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'nord+sud'!$P$46:$P$53</c:f>
              <c:strCache>
                <c:ptCount val="8"/>
                <c:pt idx="0">
                  <c:v> A+ </c:v>
                </c:pt>
                <c:pt idx="1">
                  <c:v> A </c:v>
                </c:pt>
                <c:pt idx="2">
                  <c:v> B </c:v>
                </c:pt>
                <c:pt idx="3">
                  <c:v> C </c:v>
                </c:pt>
                <c:pt idx="4">
                  <c:v> D </c:v>
                </c:pt>
                <c:pt idx="5">
                  <c:v> E </c:v>
                </c:pt>
                <c:pt idx="6">
                  <c:v> F </c:v>
                </c:pt>
                <c:pt idx="7">
                  <c:v> G </c:v>
                </c:pt>
              </c:strCache>
            </c:strRef>
          </c:cat>
          <c:val>
            <c:numRef>
              <c:f>'nord+sud'!$Q$46:$Q$53</c:f>
              <c:numCache>
                <c:formatCode>_-* #,##0\ _€_-;\-* #,##0\ _€_-;_-* "-"??\ _€_-;_-@_-</c:formatCode>
                <c:ptCount val="8"/>
                <c:pt idx="0">
                  <c:v>2207</c:v>
                </c:pt>
                <c:pt idx="1">
                  <c:v>6047</c:v>
                </c:pt>
                <c:pt idx="2">
                  <c:v>20796</c:v>
                </c:pt>
                <c:pt idx="3">
                  <c:v>65934</c:v>
                </c:pt>
                <c:pt idx="4">
                  <c:v>71361</c:v>
                </c:pt>
                <c:pt idx="5">
                  <c:v>72433</c:v>
                </c:pt>
                <c:pt idx="6">
                  <c:v>74151</c:v>
                </c:pt>
                <c:pt idx="7">
                  <c:v>172569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BFA7-4595-B232-93541D5528F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'nord+sud'!$B$45</c:f>
              <c:strCache>
                <c:ptCount val="1"/>
                <c:pt idx="0">
                  <c:v> TOTALE 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3CA-4F59-9DC8-AB9AD7061AEB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3CA-4F59-9DC8-AB9AD7061AEB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3CA-4F59-9DC8-AB9AD7061AEB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3CA-4F59-9DC8-AB9AD7061AEB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3CA-4F59-9DC8-AB9AD7061AEB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3CA-4F59-9DC8-AB9AD7061AEB}"/>
              </c:ext>
            </c:extLst>
          </c:dPt>
          <c:dPt>
            <c:idx val="6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3CA-4F59-9DC8-AB9AD7061AEB}"/>
              </c:ext>
            </c:extLst>
          </c:dPt>
          <c:dPt>
            <c:idx val="7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93CA-4F59-9DC8-AB9AD7061AEB}"/>
              </c:ext>
            </c:extLst>
          </c:dPt>
          <c:dLbls>
            <c:dLbl>
              <c:idx val="0"/>
              <c:layout>
                <c:manualLayout>
                  <c:x val="-6.4120774334583505E-2"/>
                  <c:y val="-1.2689787822323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3CA-4F59-9DC8-AB9AD7061AE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6321763125435805E-2"/>
                  <c:y val="-4.934663701388469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3CA-4F59-9DC8-AB9AD7061AE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4949495064182798E-2"/>
                  <c:y val="4.026927931718460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3CA-4F59-9DC8-AB9AD7061AE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4133328186140597E-2"/>
                  <c:y val="8.940253651499660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93CA-4F59-9DC8-AB9AD7061AE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0212160979877501E-3"/>
                  <c:y val="2.6407115777194101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93CA-4F59-9DC8-AB9AD7061AE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8027777777777899E-2"/>
                  <c:y val="1.4565835520559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93CA-4F59-9DC8-AB9AD7061AE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9.2058631931110496E-2"/>
                  <c:y val="7.4258837847604002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93CA-4F59-9DC8-AB9AD7061AE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7261592300962399E-3"/>
                  <c:y val="3.134988334791480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93CA-4F59-9DC8-AB9AD7061AE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;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'nord+sud'!$A$46:$A$53</c:f>
              <c:strCache>
                <c:ptCount val="8"/>
                <c:pt idx="0">
                  <c:v> A+ </c:v>
                </c:pt>
                <c:pt idx="1">
                  <c:v> A </c:v>
                </c:pt>
                <c:pt idx="2">
                  <c:v> B </c:v>
                </c:pt>
                <c:pt idx="3">
                  <c:v> C </c:v>
                </c:pt>
                <c:pt idx="4">
                  <c:v> D </c:v>
                </c:pt>
                <c:pt idx="5">
                  <c:v> E </c:v>
                </c:pt>
                <c:pt idx="6">
                  <c:v> F </c:v>
                </c:pt>
                <c:pt idx="7">
                  <c:v> G </c:v>
                </c:pt>
              </c:strCache>
            </c:strRef>
          </c:cat>
          <c:val>
            <c:numRef>
              <c:f>'nord+sud'!$B$46:$B$53</c:f>
              <c:numCache>
                <c:formatCode>_-* #,##0\ _€_-;\-* #,##0\ _€_-;_-* "-"??\ _€_-;_-@_-</c:formatCode>
                <c:ptCount val="8"/>
                <c:pt idx="0">
                  <c:v>18678</c:v>
                </c:pt>
                <c:pt idx="1">
                  <c:v>39652</c:v>
                </c:pt>
                <c:pt idx="2">
                  <c:v>137843</c:v>
                </c:pt>
                <c:pt idx="3">
                  <c:v>223068</c:v>
                </c:pt>
                <c:pt idx="4">
                  <c:v>309557</c:v>
                </c:pt>
                <c:pt idx="5">
                  <c:v>380264</c:v>
                </c:pt>
                <c:pt idx="6">
                  <c:v>437924</c:v>
                </c:pt>
                <c:pt idx="7">
                  <c:v>1109988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93CA-4F59-9DC8-AB9AD7061AE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'nord+sud'!$Q$45</c:f>
              <c:strCache>
                <c:ptCount val="1"/>
                <c:pt idx="0">
                  <c:v> TOTALE </c:v>
                </c:pt>
              </c:strCache>
            </c:strRef>
          </c:tx>
          <c:spPr>
            <a:solidFill>
              <a:srgbClr val="92D050"/>
            </a:solidFill>
          </c:spPr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5EF-43E8-997D-E7B66C871DB1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5EF-43E8-997D-E7B66C871DB1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5EF-43E8-997D-E7B66C871DB1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5EF-43E8-997D-E7B66C871DB1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5EF-43E8-997D-E7B66C871DB1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5EF-43E8-997D-E7B66C871DB1}"/>
              </c:ext>
            </c:extLst>
          </c:dPt>
          <c:dPt>
            <c:idx val="6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5EF-43E8-997D-E7B66C871DB1}"/>
              </c:ext>
            </c:extLst>
          </c:dPt>
          <c:dPt>
            <c:idx val="7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5EF-43E8-997D-E7B66C871DB1}"/>
              </c:ext>
            </c:extLst>
          </c:dPt>
          <c:dLbls>
            <c:dLbl>
              <c:idx val="0"/>
              <c:layout>
                <c:manualLayout>
                  <c:x val="-0.168879150904756"/>
                  <c:y val="-9.1639702522222505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5EF-43E8-997D-E7B66C871D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9029718948139702E-2"/>
                  <c:y val="-4.922369061131830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5EF-43E8-997D-E7B66C871D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13048074394609"/>
                  <c:y val="-1.726795480342590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5EF-43E8-997D-E7B66C871D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0677340982934697E-3"/>
                  <c:y val="6.650189559638379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5EF-43E8-997D-E7B66C871D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7989938757656299E-3"/>
                  <c:y val="7.2703412073490802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85EF-43E8-997D-E7B66C871D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3583333333333401E-2"/>
                  <c:y val="-2.2471201516477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85EF-43E8-997D-E7B66C871D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7.8825459317585292E-3"/>
                  <c:y val="-3.506634587343249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85EF-43E8-997D-E7B66C871D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-5.518559193360549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85EF-43E8-997D-E7B66C871D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;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'nord+sud'!$P$46:$P$53</c:f>
              <c:strCache>
                <c:ptCount val="8"/>
                <c:pt idx="0">
                  <c:v> A+ </c:v>
                </c:pt>
                <c:pt idx="1">
                  <c:v> A </c:v>
                </c:pt>
                <c:pt idx="2">
                  <c:v> B </c:v>
                </c:pt>
                <c:pt idx="3">
                  <c:v> C </c:v>
                </c:pt>
                <c:pt idx="4">
                  <c:v> D </c:v>
                </c:pt>
                <c:pt idx="5">
                  <c:v> E </c:v>
                </c:pt>
                <c:pt idx="6">
                  <c:v> F </c:v>
                </c:pt>
                <c:pt idx="7">
                  <c:v> G </c:v>
                </c:pt>
              </c:strCache>
            </c:strRef>
          </c:cat>
          <c:val>
            <c:numRef>
              <c:f>'nord+sud'!$Q$46:$Q$53</c:f>
              <c:numCache>
                <c:formatCode>_-* #,##0\ _€_-;\-* #,##0\ _€_-;_-* "-"??\ _€_-;_-@_-</c:formatCode>
                <c:ptCount val="8"/>
                <c:pt idx="0">
                  <c:v>2207</c:v>
                </c:pt>
                <c:pt idx="1">
                  <c:v>6047</c:v>
                </c:pt>
                <c:pt idx="2">
                  <c:v>20796</c:v>
                </c:pt>
                <c:pt idx="3">
                  <c:v>65934</c:v>
                </c:pt>
                <c:pt idx="4">
                  <c:v>71361</c:v>
                </c:pt>
                <c:pt idx="5">
                  <c:v>72433</c:v>
                </c:pt>
                <c:pt idx="6">
                  <c:v>74151</c:v>
                </c:pt>
                <c:pt idx="7">
                  <c:v>172569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85EF-43E8-997D-E7B66C871DB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E9597-6A59-8148-B4B1-4B5CACEEE588}" type="datetimeFigureOut">
              <a:rPr lang="it-IT" smtClean="0"/>
              <a:t>10/11/2017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C88A71-52E7-104D-B555-9AD8463A34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71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88A71-52E7-104D-B555-9AD8463A341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68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5EAC48BC-84B5-314C-BD06-51EDC6A22ABE}" type="datetimeFigureOut">
              <a:rPr lang="it-IT" smtClean="0"/>
              <a:t>10/11/2017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DAA9F8B4-7D01-C648-9346-EACD555448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042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ENGIE-Must2016-TemplatePPT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"/>
            <a:ext cx="9144000" cy="51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083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67801" y="4074866"/>
            <a:ext cx="6637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FFFF"/>
                </a:solidFill>
                <a:latin typeface="HelveticaNeueLT Std Bold"/>
              </a:rPr>
              <a:t>Vittorio Chiesa</a:t>
            </a:r>
          </a:p>
          <a:p>
            <a:r>
              <a:rPr lang="it-IT" b="1" dirty="0" smtClean="0">
                <a:solidFill>
                  <a:srgbClr val="FFFFFF"/>
                </a:solidFill>
                <a:latin typeface="HelveticaNeueLT Std Bold"/>
              </a:rPr>
              <a:t>Energy &amp; Strategy, Politecnico Di Milano</a:t>
            </a:r>
            <a:endParaRPr lang="it-IT" sz="1600" b="1" dirty="0">
              <a:solidFill>
                <a:srgbClr val="FFFFFF"/>
              </a:solidFill>
              <a:latin typeface="HelveticaNeueLT Std Bold"/>
            </a:endParaRPr>
          </a:p>
        </p:txBody>
      </p:sp>
    </p:spTree>
    <p:extLst>
      <p:ext uri="{BB962C8B-B14F-4D97-AF65-F5344CB8AC3E}">
        <p14:creationId xmlns:p14="http://schemas.microsoft.com/office/powerpoint/2010/main" val="338404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38909" y="1694795"/>
            <a:ext cx="6834909" cy="2877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38909" y="1801091"/>
            <a:ext cx="734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25482" y="950859"/>
            <a:ext cx="89185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Gli </a:t>
            </a:r>
            <a:r>
              <a:rPr lang="it-IT" sz="1500" b="1" cap="small" dirty="0">
                <a:solidFill>
                  <a:srgbClr val="0B5EB1"/>
                </a:solidFill>
                <a:latin typeface="HelveticaNeueLT Std Bold"/>
              </a:rPr>
              <a:t>effetti delle soluzioni d’innovazione energetica: “Residenziale - villetta”</a:t>
            </a:r>
          </a:p>
        </p:txBody>
      </p:sp>
      <p:graphicFrame>
        <p:nvGraphicFramePr>
          <p:cNvPr id="32" name="Segnaposto contenut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3592925"/>
              </p:ext>
            </p:extLst>
          </p:nvPr>
        </p:nvGraphicFramePr>
        <p:xfrm>
          <a:off x="115550" y="1711723"/>
          <a:ext cx="8865113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009">
                  <a:extLst>
                    <a:ext uri="{9D8B030D-6E8A-4147-A177-3AD203B41FA5}">
                      <a16:colId xmlns="" xmlns:a16="http://schemas.microsoft.com/office/drawing/2014/main" val="3302846389"/>
                    </a:ext>
                  </a:extLst>
                </a:gridCol>
                <a:gridCol w="7744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68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3589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246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8503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7612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5429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1578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576941">
                <a:tc>
                  <a:txBody>
                    <a:bodyPr/>
                    <a:lstStyle/>
                    <a:p>
                      <a:pPr algn="ctr"/>
                      <a:endParaRPr lang="it-IT" sz="700" b="1" dirty="0"/>
                    </a:p>
                  </a:txBody>
                  <a:tcPr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err="1" smtClean="0"/>
                        <a:t>Capex</a:t>
                      </a:r>
                      <a:r>
                        <a:rPr lang="it-IT" sz="800" b="1" dirty="0" smtClean="0"/>
                        <a:t/>
                      </a:r>
                      <a:br>
                        <a:rPr lang="it-IT" sz="800" b="1" dirty="0" smtClean="0"/>
                      </a:br>
                      <a:r>
                        <a:rPr lang="it-IT" sz="800" b="1" dirty="0" smtClean="0"/>
                        <a:t>[€]</a:t>
                      </a:r>
                      <a:endParaRPr lang="it-IT" sz="800" b="1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PBT 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senza incentivi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baseline="0" dirty="0" smtClean="0"/>
                        <a:t>[Anni] (attualizzato)(*)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PBT 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con incentivi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[Anni]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(attualizzato)(*)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IRR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senza incentivi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[%]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IRR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con incentivi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[%]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Classe</a:t>
                      </a:r>
                      <a:r>
                        <a:rPr lang="it-IT" sz="800" b="1" baseline="0" dirty="0" smtClean="0"/>
                        <a:t> energetica PRE e POST-INTERVENTI</a:t>
                      </a:r>
                      <a:endParaRPr lang="it-IT" sz="800" b="1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Risparmio Bolletta</a:t>
                      </a:r>
                      <a:endParaRPr lang="it-IT" sz="800" b="1" baseline="0" dirty="0" smtClean="0"/>
                    </a:p>
                    <a:p>
                      <a:pPr algn="ctr"/>
                      <a:r>
                        <a:rPr lang="it-IT" sz="800" b="1" baseline="0" dirty="0" smtClean="0"/>
                        <a:t>[%]</a:t>
                      </a:r>
                      <a:endParaRPr lang="it-IT" sz="800" b="1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dirty="0" smtClean="0"/>
                        <a:t>Variazione del comfort abitativo (**) e</a:t>
                      </a:r>
                      <a:r>
                        <a:rPr lang="it-IT" sz="800" b="1" baseline="0" dirty="0" smtClean="0"/>
                        <a:t> del</a:t>
                      </a:r>
                      <a:r>
                        <a:rPr lang="it-IT" sz="800" b="1" dirty="0" smtClean="0"/>
                        <a:t> valore/</a:t>
                      </a:r>
                      <a:r>
                        <a:rPr lang="it-IT" sz="800" b="1" baseline="0" dirty="0" smtClean="0"/>
                        <a:t>attrattività dell’immobile (***)</a:t>
                      </a:r>
                      <a:endParaRPr lang="it-IT" sz="800" b="1" dirty="0" smtClean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0994935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algn="ctr"/>
                      <a:r>
                        <a:rPr lang="it-IT" sz="700" b="1" dirty="0" smtClean="0"/>
                        <a:t>IMPLEMENTAZIONE 1</a:t>
                      </a:r>
                    </a:p>
                    <a:p>
                      <a:pPr algn="ctr"/>
                      <a:endParaRPr lang="it-IT" sz="700" b="1" dirty="0" smtClean="0"/>
                    </a:p>
                    <a:p>
                      <a:pPr algn="ctr"/>
                      <a:endParaRPr lang="it-IT" sz="7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2.950 €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9 anni</a:t>
                      </a:r>
                    </a:p>
                    <a:p>
                      <a:pPr algn="ctr"/>
                      <a:r>
                        <a:rPr lang="it-IT" sz="800" b="0" dirty="0" smtClean="0"/>
                        <a:t>(9</a:t>
                      </a:r>
                      <a:r>
                        <a:rPr lang="it-IT" sz="800" b="0" baseline="0" dirty="0" smtClean="0"/>
                        <a:t> </a:t>
                      </a:r>
                      <a:r>
                        <a:rPr lang="it-IT" sz="800" b="0" dirty="0" smtClean="0"/>
                        <a:t>anni)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6 anni</a:t>
                      </a:r>
                    </a:p>
                    <a:p>
                      <a:pPr algn="ctr"/>
                      <a:r>
                        <a:rPr lang="it-IT" sz="800" b="0" dirty="0" smtClean="0"/>
                        <a:t>(6 anni)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10,4%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16,6%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G </a:t>
                      </a:r>
                      <a:r>
                        <a:rPr lang="it-IT" sz="800" b="0" dirty="0" smtClean="0">
                          <a:sym typeface="Wingdings"/>
                        </a:rPr>
                        <a:t> </a:t>
                      </a:r>
                      <a:r>
                        <a:rPr lang="it-IT" sz="800" b="0" dirty="0" err="1" smtClean="0"/>
                        <a:t>F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12%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74674979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algn="ctr"/>
                      <a:r>
                        <a:rPr lang="it-IT" sz="700" b="1" baseline="0" dirty="0" smtClean="0"/>
                        <a:t>IMPLEMENTAZIONE 2</a:t>
                      </a:r>
                    </a:p>
                    <a:p>
                      <a:pPr algn="ctr"/>
                      <a:endParaRPr lang="it-IT" sz="700" b="1" baseline="0" dirty="0" smtClean="0"/>
                    </a:p>
                    <a:p>
                      <a:pPr algn="ctr"/>
                      <a:endParaRPr lang="it-IT" sz="7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3.050 €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(7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5 anni</a:t>
                      </a:r>
                    </a:p>
                    <a:p>
                      <a:pPr algn="ctr"/>
                      <a:r>
                        <a:rPr lang="it-IT" sz="800" b="0" dirty="0" smtClean="0"/>
                        <a:t>(5 anni)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13,9%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19,9%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G </a:t>
                      </a:r>
                      <a:r>
                        <a:rPr lang="it-IT" sz="800" b="0" dirty="0" smtClean="0">
                          <a:sym typeface="Wingdings"/>
                        </a:rPr>
                        <a:t> </a:t>
                      </a:r>
                      <a:r>
                        <a:rPr lang="it-IT" sz="800" b="0" dirty="0" err="1" smtClean="0"/>
                        <a:t>F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16%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50166138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algn="ctr"/>
                      <a:r>
                        <a:rPr lang="it-IT" sz="700" b="1" baseline="0" dirty="0" smtClean="0"/>
                        <a:t>IMPLEMENTAZIONE 3</a:t>
                      </a:r>
                    </a:p>
                    <a:p>
                      <a:pPr algn="ctr"/>
                      <a:endParaRPr lang="it-IT" sz="700" b="1" baseline="0" dirty="0" smtClean="0"/>
                    </a:p>
                    <a:p>
                      <a:pPr algn="ctr"/>
                      <a:endParaRPr lang="it-IT" sz="7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9.300 €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(10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7 anni</a:t>
                      </a:r>
                    </a:p>
                    <a:p>
                      <a:pPr algn="ctr"/>
                      <a:r>
                        <a:rPr lang="it-IT" sz="800" b="0" dirty="0" smtClean="0"/>
                        <a:t>(7 anni)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9,1%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14,3%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G </a:t>
                      </a:r>
                      <a:r>
                        <a:rPr lang="it-IT" sz="800" b="0" dirty="0" smtClean="0">
                          <a:sym typeface="Wingdings"/>
                        </a:rPr>
                        <a:t> </a:t>
                      </a:r>
                      <a:r>
                        <a:rPr lang="it-IT" sz="800" b="0" dirty="0" err="1" smtClean="0"/>
                        <a:t>F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22%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algn="ctr"/>
                      <a:r>
                        <a:rPr lang="it-IT" sz="700" b="1" baseline="0" dirty="0" smtClean="0"/>
                        <a:t>IMPLEMENTAZIONE 4</a:t>
                      </a:r>
                    </a:p>
                    <a:p>
                      <a:pPr algn="ctr"/>
                      <a:endParaRPr lang="it-IT" sz="700" b="1" baseline="0" dirty="0" smtClean="0"/>
                    </a:p>
                    <a:p>
                      <a:pPr algn="ctr"/>
                      <a:endParaRPr lang="it-IT" sz="7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14.100 €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(13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7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(8</a:t>
                      </a:r>
                      <a:r>
                        <a:rPr lang="it-IT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5,8%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11,4%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G </a:t>
                      </a:r>
                      <a:r>
                        <a:rPr lang="it-IT" sz="800" b="0" dirty="0" smtClean="0">
                          <a:sym typeface="Wingdings"/>
                        </a:rPr>
                        <a:t> </a:t>
                      </a:r>
                      <a:r>
                        <a:rPr lang="it-IT" sz="800" b="0" dirty="0" err="1" smtClean="0"/>
                        <a:t>F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28%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↑↑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700" b="1" baseline="0" dirty="0" smtClean="0"/>
                        <a:t>IMPLEMENTAZIONE 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700" b="1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7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20.610 €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 anni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(14 anni)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dirty="0" smtClean="0"/>
                        <a:t>8 anni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(8 anni)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4,9%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10,8%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G </a:t>
                      </a:r>
                      <a:r>
                        <a:rPr lang="it-IT" sz="800" b="0" dirty="0" smtClean="0">
                          <a:sym typeface="Wingdings"/>
                        </a:rPr>
                        <a:t> </a:t>
                      </a:r>
                      <a:r>
                        <a:rPr lang="it-IT" sz="800" b="0" dirty="0" smtClean="0"/>
                        <a:t>D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43%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↑↑↑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3" name="Gruppo 32"/>
          <p:cNvGrpSpPr/>
          <p:nvPr/>
        </p:nvGrpSpPr>
        <p:grpSpPr>
          <a:xfrm>
            <a:off x="225483" y="2599885"/>
            <a:ext cx="988637" cy="1838122"/>
            <a:chOff x="729860" y="3063714"/>
            <a:chExt cx="1536845" cy="2857378"/>
          </a:xfrm>
        </p:grpSpPr>
        <p:grpSp>
          <p:nvGrpSpPr>
            <p:cNvPr id="34" name="Gruppo 33"/>
            <p:cNvGrpSpPr/>
            <p:nvPr/>
          </p:nvGrpSpPr>
          <p:grpSpPr>
            <a:xfrm>
              <a:off x="775446" y="5605434"/>
              <a:ext cx="1491259" cy="315658"/>
              <a:chOff x="775445" y="5605433"/>
              <a:chExt cx="1491259" cy="315658"/>
            </a:xfrm>
          </p:grpSpPr>
          <p:pic>
            <p:nvPicPr>
              <p:cNvPr id="9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775445" y="5637524"/>
                <a:ext cx="172038" cy="248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97" name="Gruppo 96"/>
              <p:cNvGrpSpPr/>
              <p:nvPr/>
            </p:nvGrpSpPr>
            <p:grpSpPr>
              <a:xfrm>
                <a:off x="1023629" y="5636985"/>
                <a:ext cx="240283" cy="242122"/>
                <a:chOff x="2704872" y="5294038"/>
                <a:chExt cx="795318" cy="797422"/>
              </a:xfrm>
            </p:grpSpPr>
            <p:sp>
              <p:nvSpPr>
                <p:cNvPr id="101" name="Oval 14"/>
                <p:cNvSpPr>
                  <a:spLocks noChangeArrowheads="1"/>
                </p:cNvSpPr>
                <p:nvPr/>
              </p:nvSpPr>
              <p:spPr bwMode="auto">
                <a:xfrm>
                  <a:off x="2704872" y="5294038"/>
                  <a:ext cx="795318" cy="797422"/>
                </a:xfrm>
                <a:prstGeom prst="ellipse">
                  <a:avLst/>
                </a:prstGeom>
                <a:solidFill>
                  <a:srgbClr val="27579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102" name="Group 65"/>
                <p:cNvGrpSpPr/>
                <p:nvPr/>
              </p:nvGrpSpPr>
              <p:grpSpPr>
                <a:xfrm>
                  <a:off x="2930001" y="5411863"/>
                  <a:ext cx="345059" cy="561772"/>
                  <a:chOff x="2832100" y="2760663"/>
                  <a:chExt cx="260350" cy="423863"/>
                </a:xfrm>
              </p:grpSpPr>
              <p:sp>
                <p:nvSpPr>
                  <p:cNvPr id="103" name="Freeform 44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095625"/>
                    <a:ext cx="123825" cy="38100"/>
                  </a:xfrm>
                  <a:custGeom>
                    <a:avLst/>
                    <a:gdLst>
                      <a:gd name="T0" fmla="*/ 62 w 73"/>
                      <a:gd name="T1" fmla="*/ 22 h 22"/>
                      <a:gd name="T2" fmla="*/ 12 w 73"/>
                      <a:gd name="T3" fmla="*/ 22 h 22"/>
                      <a:gd name="T4" fmla="*/ 0 w 73"/>
                      <a:gd name="T5" fmla="*/ 11 h 22"/>
                      <a:gd name="T6" fmla="*/ 12 w 73"/>
                      <a:gd name="T7" fmla="*/ 0 h 22"/>
                      <a:gd name="T8" fmla="*/ 62 w 73"/>
                      <a:gd name="T9" fmla="*/ 0 h 22"/>
                      <a:gd name="T10" fmla="*/ 73 w 73"/>
                      <a:gd name="T11" fmla="*/ 11 h 22"/>
                      <a:gd name="T12" fmla="*/ 62 w 73"/>
                      <a:gd name="T13" fmla="*/ 22 h 22"/>
                      <a:gd name="T14" fmla="*/ 12 w 73"/>
                      <a:gd name="T15" fmla="*/ 5 h 22"/>
                      <a:gd name="T16" fmla="*/ 5 w 73"/>
                      <a:gd name="T17" fmla="*/ 11 h 22"/>
                      <a:gd name="T18" fmla="*/ 12 w 73"/>
                      <a:gd name="T19" fmla="*/ 18 h 22"/>
                      <a:gd name="T20" fmla="*/ 62 w 73"/>
                      <a:gd name="T21" fmla="*/ 18 h 22"/>
                      <a:gd name="T22" fmla="*/ 69 w 73"/>
                      <a:gd name="T23" fmla="*/ 11 h 22"/>
                      <a:gd name="T24" fmla="*/ 62 w 73"/>
                      <a:gd name="T25" fmla="*/ 5 h 22"/>
                      <a:gd name="T26" fmla="*/ 12 w 73"/>
                      <a:gd name="T27" fmla="*/ 5 h 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2">
                        <a:moveTo>
                          <a:pt x="62" y="22"/>
                        </a:moveTo>
                        <a:cubicBezTo>
                          <a:pt x="12" y="22"/>
                          <a:pt x="12" y="22"/>
                          <a:pt x="12" y="22"/>
                        </a:cubicBezTo>
                        <a:cubicBezTo>
                          <a:pt x="6" y="22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2"/>
                          <a:pt x="62" y="22"/>
                        </a:cubicBezTo>
                        <a:close/>
                        <a:moveTo>
                          <a:pt x="12" y="5"/>
                        </a:moveTo>
                        <a:cubicBezTo>
                          <a:pt x="8" y="5"/>
                          <a:pt x="5" y="7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7"/>
                          <a:pt x="66" y="5"/>
                          <a:pt x="62" y="5"/>
                        </a:cubicBezTo>
                        <a:lnTo>
                          <a:pt x="12" y="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" name="Freeform 45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127375"/>
                    <a:ext cx="123825" cy="36513"/>
                  </a:xfrm>
                  <a:custGeom>
                    <a:avLst/>
                    <a:gdLst>
                      <a:gd name="T0" fmla="*/ 62 w 73"/>
                      <a:gd name="T1" fmla="*/ 22 h 22"/>
                      <a:gd name="T2" fmla="*/ 12 w 73"/>
                      <a:gd name="T3" fmla="*/ 22 h 22"/>
                      <a:gd name="T4" fmla="*/ 0 w 73"/>
                      <a:gd name="T5" fmla="*/ 11 h 22"/>
                      <a:gd name="T6" fmla="*/ 12 w 73"/>
                      <a:gd name="T7" fmla="*/ 0 h 22"/>
                      <a:gd name="T8" fmla="*/ 62 w 73"/>
                      <a:gd name="T9" fmla="*/ 0 h 22"/>
                      <a:gd name="T10" fmla="*/ 73 w 73"/>
                      <a:gd name="T11" fmla="*/ 11 h 22"/>
                      <a:gd name="T12" fmla="*/ 62 w 73"/>
                      <a:gd name="T13" fmla="*/ 22 h 22"/>
                      <a:gd name="T14" fmla="*/ 12 w 73"/>
                      <a:gd name="T15" fmla="*/ 4 h 22"/>
                      <a:gd name="T16" fmla="*/ 5 w 73"/>
                      <a:gd name="T17" fmla="*/ 11 h 22"/>
                      <a:gd name="T18" fmla="*/ 12 w 73"/>
                      <a:gd name="T19" fmla="*/ 18 h 22"/>
                      <a:gd name="T20" fmla="*/ 62 w 73"/>
                      <a:gd name="T21" fmla="*/ 18 h 22"/>
                      <a:gd name="T22" fmla="*/ 69 w 73"/>
                      <a:gd name="T23" fmla="*/ 11 h 22"/>
                      <a:gd name="T24" fmla="*/ 62 w 73"/>
                      <a:gd name="T25" fmla="*/ 4 h 22"/>
                      <a:gd name="T26" fmla="*/ 12 w 73"/>
                      <a:gd name="T27" fmla="*/ 4 h 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2">
                        <a:moveTo>
                          <a:pt x="62" y="22"/>
                        </a:moveTo>
                        <a:cubicBezTo>
                          <a:pt x="12" y="22"/>
                          <a:pt x="12" y="22"/>
                          <a:pt x="12" y="22"/>
                        </a:cubicBezTo>
                        <a:cubicBezTo>
                          <a:pt x="6" y="22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2"/>
                          <a:pt x="62" y="22"/>
                        </a:cubicBezTo>
                        <a:close/>
                        <a:moveTo>
                          <a:pt x="12" y="4"/>
                        </a:moveTo>
                        <a:cubicBezTo>
                          <a:pt x="8" y="4"/>
                          <a:pt x="5" y="7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7"/>
                          <a:pt x="66" y="4"/>
                          <a:pt x="62" y="4"/>
                        </a:cubicBezTo>
                        <a:lnTo>
                          <a:pt x="12" y="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5" name="Freeform 46"/>
                  <p:cNvSpPr>
                    <a:spLocks/>
                  </p:cNvSpPr>
                  <p:nvPr/>
                </p:nvSpPr>
                <p:spPr bwMode="auto">
                  <a:xfrm>
                    <a:off x="2921000" y="3157538"/>
                    <a:ext cx="80963" cy="26988"/>
                  </a:xfrm>
                  <a:custGeom>
                    <a:avLst/>
                    <a:gdLst>
                      <a:gd name="T0" fmla="*/ 24 w 48"/>
                      <a:gd name="T1" fmla="*/ 16 h 16"/>
                      <a:gd name="T2" fmla="*/ 0 w 48"/>
                      <a:gd name="T3" fmla="*/ 2 h 16"/>
                      <a:gd name="T4" fmla="*/ 2 w 48"/>
                      <a:gd name="T5" fmla="*/ 0 h 16"/>
                      <a:gd name="T6" fmla="*/ 4 w 48"/>
                      <a:gd name="T7" fmla="*/ 2 h 16"/>
                      <a:gd name="T8" fmla="*/ 24 w 48"/>
                      <a:gd name="T9" fmla="*/ 11 h 16"/>
                      <a:gd name="T10" fmla="*/ 43 w 48"/>
                      <a:gd name="T11" fmla="*/ 2 h 16"/>
                      <a:gd name="T12" fmla="*/ 46 w 48"/>
                      <a:gd name="T13" fmla="*/ 0 h 16"/>
                      <a:gd name="T14" fmla="*/ 48 w 48"/>
                      <a:gd name="T15" fmla="*/ 2 h 16"/>
                      <a:gd name="T16" fmla="*/ 24 w 48"/>
                      <a:gd name="T17" fmla="*/ 16 h 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48" h="16">
                        <a:moveTo>
                          <a:pt x="24" y="16"/>
                        </a:moveTo>
                        <a:cubicBezTo>
                          <a:pt x="10" y="16"/>
                          <a:pt x="0" y="10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3" y="0"/>
                          <a:pt x="4" y="1"/>
                          <a:pt x="4" y="2"/>
                        </a:cubicBezTo>
                        <a:cubicBezTo>
                          <a:pt x="4" y="6"/>
                          <a:pt x="12" y="11"/>
                          <a:pt x="24" y="11"/>
                        </a:cubicBezTo>
                        <a:cubicBezTo>
                          <a:pt x="35" y="11"/>
                          <a:pt x="43" y="6"/>
                          <a:pt x="43" y="2"/>
                        </a:cubicBezTo>
                        <a:cubicBezTo>
                          <a:pt x="43" y="1"/>
                          <a:pt x="44" y="0"/>
                          <a:pt x="46" y="0"/>
                        </a:cubicBezTo>
                        <a:cubicBezTo>
                          <a:pt x="47" y="0"/>
                          <a:pt x="48" y="1"/>
                          <a:pt x="48" y="2"/>
                        </a:cubicBezTo>
                        <a:cubicBezTo>
                          <a:pt x="48" y="10"/>
                          <a:pt x="37" y="16"/>
                          <a:pt x="24" y="1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6" name="Freeform 47"/>
                  <p:cNvSpPr>
                    <a:spLocks noEditPoints="1"/>
                  </p:cNvSpPr>
                  <p:nvPr/>
                </p:nvSpPr>
                <p:spPr bwMode="auto">
                  <a:xfrm>
                    <a:off x="2832100" y="2760663"/>
                    <a:ext cx="260350" cy="314325"/>
                  </a:xfrm>
                  <a:custGeom>
                    <a:avLst/>
                    <a:gdLst>
                      <a:gd name="T0" fmla="*/ 101 w 154"/>
                      <a:gd name="T1" fmla="*/ 185 h 185"/>
                      <a:gd name="T2" fmla="*/ 53 w 154"/>
                      <a:gd name="T3" fmla="*/ 185 h 185"/>
                      <a:gd name="T4" fmla="*/ 32 w 154"/>
                      <a:gd name="T5" fmla="*/ 164 h 185"/>
                      <a:gd name="T6" fmla="*/ 32 w 154"/>
                      <a:gd name="T7" fmla="*/ 149 h 185"/>
                      <a:gd name="T8" fmla="*/ 22 w 154"/>
                      <a:gd name="T9" fmla="*/ 130 h 185"/>
                      <a:gd name="T10" fmla="*/ 0 w 154"/>
                      <a:gd name="T11" fmla="*/ 77 h 185"/>
                      <a:gd name="T12" fmla="*/ 77 w 154"/>
                      <a:gd name="T13" fmla="*/ 0 h 185"/>
                      <a:gd name="T14" fmla="*/ 154 w 154"/>
                      <a:gd name="T15" fmla="*/ 77 h 185"/>
                      <a:gd name="T16" fmla="*/ 132 w 154"/>
                      <a:gd name="T17" fmla="*/ 130 h 185"/>
                      <a:gd name="T18" fmla="*/ 122 w 154"/>
                      <a:gd name="T19" fmla="*/ 149 h 185"/>
                      <a:gd name="T20" fmla="*/ 122 w 154"/>
                      <a:gd name="T21" fmla="*/ 164 h 185"/>
                      <a:gd name="T22" fmla="*/ 101 w 154"/>
                      <a:gd name="T23" fmla="*/ 185 h 185"/>
                      <a:gd name="T24" fmla="*/ 77 w 154"/>
                      <a:gd name="T25" fmla="*/ 5 h 185"/>
                      <a:gd name="T26" fmla="*/ 5 w 154"/>
                      <a:gd name="T27" fmla="*/ 77 h 185"/>
                      <a:gd name="T28" fmla="*/ 25 w 154"/>
                      <a:gd name="T29" fmla="*/ 127 h 185"/>
                      <a:gd name="T30" fmla="*/ 36 w 154"/>
                      <a:gd name="T31" fmla="*/ 149 h 185"/>
                      <a:gd name="T32" fmla="*/ 36 w 154"/>
                      <a:gd name="T33" fmla="*/ 164 h 185"/>
                      <a:gd name="T34" fmla="*/ 53 w 154"/>
                      <a:gd name="T35" fmla="*/ 180 h 185"/>
                      <a:gd name="T36" fmla="*/ 101 w 154"/>
                      <a:gd name="T37" fmla="*/ 180 h 185"/>
                      <a:gd name="T38" fmla="*/ 117 w 154"/>
                      <a:gd name="T39" fmla="*/ 164 h 185"/>
                      <a:gd name="T40" fmla="*/ 117 w 154"/>
                      <a:gd name="T41" fmla="*/ 149 h 185"/>
                      <a:gd name="T42" fmla="*/ 129 w 154"/>
                      <a:gd name="T43" fmla="*/ 127 h 185"/>
                      <a:gd name="T44" fmla="*/ 149 w 154"/>
                      <a:gd name="T45" fmla="*/ 77 h 185"/>
                      <a:gd name="T46" fmla="*/ 77 w 154"/>
                      <a:gd name="T47" fmla="*/ 5 h 1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154" h="185">
                        <a:moveTo>
                          <a:pt x="101" y="185"/>
                        </a:moveTo>
                        <a:cubicBezTo>
                          <a:pt x="53" y="185"/>
                          <a:pt x="53" y="185"/>
                          <a:pt x="53" y="185"/>
                        </a:cubicBezTo>
                        <a:cubicBezTo>
                          <a:pt x="41" y="185"/>
                          <a:pt x="32" y="175"/>
                          <a:pt x="32" y="164"/>
                        </a:cubicBezTo>
                        <a:cubicBezTo>
                          <a:pt x="32" y="149"/>
                          <a:pt x="32" y="149"/>
                          <a:pt x="32" y="149"/>
                        </a:cubicBezTo>
                        <a:cubicBezTo>
                          <a:pt x="32" y="141"/>
                          <a:pt x="28" y="137"/>
                          <a:pt x="22" y="130"/>
                        </a:cubicBezTo>
                        <a:cubicBezTo>
                          <a:pt x="8" y="117"/>
                          <a:pt x="0" y="97"/>
                          <a:pt x="0" y="77"/>
                        </a:cubicBezTo>
                        <a:cubicBezTo>
                          <a:pt x="0" y="34"/>
                          <a:pt x="34" y="0"/>
                          <a:pt x="77" y="0"/>
                        </a:cubicBezTo>
                        <a:cubicBezTo>
                          <a:pt x="119" y="0"/>
                          <a:pt x="154" y="34"/>
                          <a:pt x="154" y="77"/>
                        </a:cubicBezTo>
                        <a:cubicBezTo>
                          <a:pt x="154" y="97"/>
                          <a:pt x="146" y="117"/>
                          <a:pt x="132" y="130"/>
                        </a:cubicBezTo>
                        <a:cubicBezTo>
                          <a:pt x="125" y="137"/>
                          <a:pt x="122" y="141"/>
                          <a:pt x="122" y="149"/>
                        </a:cubicBezTo>
                        <a:cubicBezTo>
                          <a:pt x="122" y="164"/>
                          <a:pt x="122" y="164"/>
                          <a:pt x="122" y="164"/>
                        </a:cubicBezTo>
                        <a:cubicBezTo>
                          <a:pt x="122" y="175"/>
                          <a:pt x="113" y="185"/>
                          <a:pt x="101" y="185"/>
                        </a:cubicBezTo>
                        <a:close/>
                        <a:moveTo>
                          <a:pt x="77" y="5"/>
                        </a:moveTo>
                        <a:cubicBezTo>
                          <a:pt x="37" y="5"/>
                          <a:pt x="5" y="37"/>
                          <a:pt x="5" y="77"/>
                        </a:cubicBezTo>
                        <a:cubicBezTo>
                          <a:pt x="5" y="96"/>
                          <a:pt x="12" y="114"/>
                          <a:pt x="25" y="127"/>
                        </a:cubicBezTo>
                        <a:cubicBezTo>
                          <a:pt x="32" y="134"/>
                          <a:pt x="36" y="140"/>
                          <a:pt x="36" y="149"/>
                        </a:cubicBezTo>
                        <a:cubicBezTo>
                          <a:pt x="36" y="164"/>
                          <a:pt x="36" y="164"/>
                          <a:pt x="36" y="164"/>
                        </a:cubicBezTo>
                        <a:cubicBezTo>
                          <a:pt x="36" y="173"/>
                          <a:pt x="44" y="180"/>
                          <a:pt x="53" y="180"/>
                        </a:cubicBezTo>
                        <a:cubicBezTo>
                          <a:pt x="101" y="180"/>
                          <a:pt x="101" y="180"/>
                          <a:pt x="101" y="180"/>
                        </a:cubicBezTo>
                        <a:cubicBezTo>
                          <a:pt x="110" y="180"/>
                          <a:pt x="117" y="173"/>
                          <a:pt x="117" y="164"/>
                        </a:cubicBezTo>
                        <a:cubicBezTo>
                          <a:pt x="117" y="149"/>
                          <a:pt x="117" y="149"/>
                          <a:pt x="117" y="149"/>
                        </a:cubicBezTo>
                        <a:cubicBezTo>
                          <a:pt x="117" y="140"/>
                          <a:pt x="122" y="134"/>
                          <a:pt x="129" y="127"/>
                        </a:cubicBezTo>
                        <a:cubicBezTo>
                          <a:pt x="142" y="114"/>
                          <a:pt x="149" y="96"/>
                          <a:pt x="149" y="77"/>
                        </a:cubicBezTo>
                        <a:cubicBezTo>
                          <a:pt x="149" y="37"/>
                          <a:pt x="117" y="5"/>
                          <a:pt x="77" y="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7" name="Freeform 48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065463"/>
                    <a:ext cx="123825" cy="39688"/>
                  </a:xfrm>
                  <a:custGeom>
                    <a:avLst/>
                    <a:gdLst>
                      <a:gd name="T0" fmla="*/ 62 w 73"/>
                      <a:gd name="T1" fmla="*/ 23 h 23"/>
                      <a:gd name="T2" fmla="*/ 12 w 73"/>
                      <a:gd name="T3" fmla="*/ 23 h 23"/>
                      <a:gd name="T4" fmla="*/ 0 w 73"/>
                      <a:gd name="T5" fmla="*/ 11 h 23"/>
                      <a:gd name="T6" fmla="*/ 12 w 73"/>
                      <a:gd name="T7" fmla="*/ 0 h 23"/>
                      <a:gd name="T8" fmla="*/ 62 w 73"/>
                      <a:gd name="T9" fmla="*/ 0 h 23"/>
                      <a:gd name="T10" fmla="*/ 73 w 73"/>
                      <a:gd name="T11" fmla="*/ 11 h 23"/>
                      <a:gd name="T12" fmla="*/ 62 w 73"/>
                      <a:gd name="T13" fmla="*/ 23 h 23"/>
                      <a:gd name="T14" fmla="*/ 12 w 73"/>
                      <a:gd name="T15" fmla="*/ 5 h 23"/>
                      <a:gd name="T16" fmla="*/ 5 w 73"/>
                      <a:gd name="T17" fmla="*/ 11 h 23"/>
                      <a:gd name="T18" fmla="*/ 12 w 73"/>
                      <a:gd name="T19" fmla="*/ 18 h 23"/>
                      <a:gd name="T20" fmla="*/ 62 w 73"/>
                      <a:gd name="T21" fmla="*/ 18 h 23"/>
                      <a:gd name="T22" fmla="*/ 69 w 73"/>
                      <a:gd name="T23" fmla="*/ 11 h 23"/>
                      <a:gd name="T24" fmla="*/ 62 w 73"/>
                      <a:gd name="T25" fmla="*/ 5 h 23"/>
                      <a:gd name="T26" fmla="*/ 12 w 73"/>
                      <a:gd name="T27" fmla="*/ 5 h 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3">
                        <a:moveTo>
                          <a:pt x="62" y="23"/>
                        </a:moveTo>
                        <a:cubicBezTo>
                          <a:pt x="12" y="23"/>
                          <a:pt x="12" y="23"/>
                          <a:pt x="12" y="23"/>
                        </a:cubicBezTo>
                        <a:cubicBezTo>
                          <a:pt x="6" y="23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3"/>
                          <a:pt x="62" y="23"/>
                        </a:cubicBezTo>
                        <a:close/>
                        <a:moveTo>
                          <a:pt x="12" y="5"/>
                        </a:moveTo>
                        <a:cubicBezTo>
                          <a:pt x="8" y="5"/>
                          <a:pt x="5" y="8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8"/>
                          <a:pt x="66" y="5"/>
                          <a:pt x="62" y="5"/>
                        </a:cubicBezTo>
                        <a:lnTo>
                          <a:pt x="12" y="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pic>
            <p:nvPicPr>
              <p:cNvPr id="98" name="Picture 8"/>
              <p:cNvPicPr>
                <a:picLocks noChangeAspect="1" noChangeArrowheads="1"/>
              </p:cNvPicPr>
              <p:nvPr/>
            </p:nvPicPr>
            <p:blipFill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1694783" y="5605433"/>
                <a:ext cx="278362" cy="312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99" name="Picture 7"/>
              <p:cNvPicPr>
                <a:picLocks noChangeAspect="1" noChangeArrowheads="1"/>
              </p:cNvPicPr>
              <p:nvPr/>
            </p:nvPicPr>
            <p:blipFill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60114" y="5643281"/>
                <a:ext cx="206590" cy="2778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00" name="Picture 5"/>
              <p:cNvPicPr>
                <a:picLocks noChangeAspect="1" noChangeArrowheads="1"/>
              </p:cNvPicPr>
              <p:nvPr/>
            </p:nvPicPr>
            <p:blipFill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1365338" y="5605433"/>
                <a:ext cx="226978" cy="3052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35" name="Gruppo 34"/>
            <p:cNvGrpSpPr/>
            <p:nvPr/>
          </p:nvGrpSpPr>
          <p:grpSpPr>
            <a:xfrm>
              <a:off x="729860" y="3063714"/>
              <a:ext cx="1239949" cy="2234132"/>
              <a:chOff x="729860" y="3063714"/>
              <a:chExt cx="1239948" cy="2234132"/>
            </a:xfrm>
          </p:grpSpPr>
          <p:grpSp>
            <p:nvGrpSpPr>
              <p:cNvPr id="36" name="Gruppo 35"/>
              <p:cNvGrpSpPr/>
              <p:nvPr/>
            </p:nvGrpSpPr>
            <p:grpSpPr>
              <a:xfrm>
                <a:off x="772108" y="4330561"/>
                <a:ext cx="816871" cy="305226"/>
                <a:chOff x="772108" y="4330561"/>
                <a:chExt cx="816871" cy="305226"/>
              </a:xfrm>
            </p:grpSpPr>
            <p:pic>
              <p:nvPicPr>
                <p:cNvPr id="61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72108" y="4362652"/>
                  <a:ext cx="172038" cy="2488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66" name="Gruppo 65"/>
                <p:cNvGrpSpPr/>
                <p:nvPr/>
              </p:nvGrpSpPr>
              <p:grpSpPr>
                <a:xfrm>
                  <a:off x="1020292" y="4362113"/>
                  <a:ext cx="240283" cy="242122"/>
                  <a:chOff x="2704872" y="5294038"/>
                  <a:chExt cx="795318" cy="797422"/>
                </a:xfrm>
              </p:grpSpPr>
              <p:sp>
                <p:nvSpPr>
                  <p:cNvPr id="77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5294038"/>
                    <a:ext cx="795318" cy="797422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90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91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3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5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pic>
              <p:nvPicPr>
                <p:cNvPr id="76" name="Picture 5"/>
                <p:cNvPicPr>
                  <a:picLocks noChangeAspect="1" noChangeArrowheads="1"/>
                </p:cNvPicPr>
                <p:nvPr/>
              </p:nvPicPr>
              <p:blipFill>
                <a:blip r:embed="rId5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362001" y="4330561"/>
                  <a:ext cx="226978" cy="3052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38" name="Gruppo 37"/>
              <p:cNvGrpSpPr/>
              <p:nvPr/>
            </p:nvGrpSpPr>
            <p:grpSpPr>
              <a:xfrm>
                <a:off x="772108" y="4985648"/>
                <a:ext cx="1197700" cy="312198"/>
                <a:chOff x="772108" y="4985648"/>
                <a:chExt cx="1197700" cy="312198"/>
              </a:xfrm>
            </p:grpSpPr>
            <p:pic>
              <p:nvPicPr>
                <p:cNvPr id="50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72108" y="5017739"/>
                  <a:ext cx="172038" cy="2488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51" name="Gruppo 50"/>
                <p:cNvGrpSpPr/>
                <p:nvPr/>
              </p:nvGrpSpPr>
              <p:grpSpPr>
                <a:xfrm>
                  <a:off x="1020292" y="5017200"/>
                  <a:ext cx="240283" cy="242122"/>
                  <a:chOff x="2704872" y="5294038"/>
                  <a:chExt cx="795318" cy="797422"/>
                </a:xfrm>
              </p:grpSpPr>
              <p:sp>
                <p:nvSpPr>
                  <p:cNvPr id="54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5294038"/>
                    <a:ext cx="795318" cy="797422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55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56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7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pic>
              <p:nvPicPr>
                <p:cNvPr id="52" name="Picture 8"/>
                <p:cNvPicPr>
                  <a:picLocks noChangeAspect="1" noChangeArrowheads="1"/>
                </p:cNvPicPr>
                <p:nvPr/>
              </p:nvPicPr>
              <p:blipFill>
                <a:blip r:embed="rId3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691446" y="4985648"/>
                  <a:ext cx="278362" cy="3121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3" name="Picture 5"/>
                <p:cNvPicPr>
                  <a:picLocks noChangeAspect="1" noChangeArrowheads="1"/>
                </p:cNvPicPr>
                <p:nvPr/>
              </p:nvPicPr>
              <p:blipFill>
                <a:blip r:embed="rId5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362001" y="4985648"/>
                  <a:ext cx="226978" cy="3052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39" name="Gruppo 38"/>
              <p:cNvGrpSpPr/>
              <p:nvPr/>
            </p:nvGrpSpPr>
            <p:grpSpPr>
              <a:xfrm>
                <a:off x="729860" y="3737305"/>
                <a:ext cx="488467" cy="249343"/>
                <a:chOff x="729860" y="3737305"/>
                <a:chExt cx="488467" cy="249343"/>
              </a:xfrm>
            </p:grpSpPr>
            <p:pic>
              <p:nvPicPr>
                <p:cNvPr id="41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29860" y="3737844"/>
                  <a:ext cx="172038" cy="2488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42" name="Gruppo 41"/>
                <p:cNvGrpSpPr/>
                <p:nvPr/>
              </p:nvGrpSpPr>
              <p:grpSpPr>
                <a:xfrm>
                  <a:off x="978044" y="3737305"/>
                  <a:ext cx="240283" cy="242122"/>
                  <a:chOff x="2704872" y="5294038"/>
                  <a:chExt cx="795318" cy="797422"/>
                </a:xfrm>
              </p:grpSpPr>
              <p:sp>
                <p:nvSpPr>
                  <p:cNvPr id="43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5294038"/>
                    <a:ext cx="795318" cy="797422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44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45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6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7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9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</p:grpSp>
          <p:pic>
            <p:nvPicPr>
              <p:cNvPr id="40" name="Picture 2"/>
              <p:cNvPicPr>
                <a:picLocks noChangeAspect="1" noChangeArrowheads="1"/>
              </p:cNvPicPr>
              <p:nvPr/>
            </p:nvPicPr>
            <p:blipFill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760764" y="3063714"/>
                <a:ext cx="172038" cy="248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08" name="CasellaDiTesto 107"/>
          <p:cNvSpPr txBox="1"/>
          <p:nvPr/>
        </p:nvSpPr>
        <p:spPr>
          <a:xfrm>
            <a:off x="115550" y="4437287"/>
            <a:ext cx="8865113" cy="478928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 * Nota: Investimento Full </a:t>
            </a:r>
            <a:r>
              <a:rPr lang="it-IT" sz="700" dirty="0" err="1" smtClean="0">
                <a:latin typeface="Helvetica Neue" charset="0"/>
                <a:ea typeface="Helvetica Neue" charset="0"/>
                <a:cs typeface="Helvetica Neue" charset="0"/>
              </a:rPr>
              <a:t>Equity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, tasso di attualizzazione 1%</a:t>
            </a:r>
          </a:p>
          <a:p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** Nota: Indice qualitativo su scala basso/medio/alto. Per la definizione del parametro relativo al confort abitativo sono stati valutati 4 fattori: temperatura; grado di umidità dell’aria, performance acustica e luminosità.</a:t>
            </a:r>
          </a:p>
          <a:p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*** </a:t>
            </a:r>
            <a:r>
              <a:rPr lang="it-IT" sz="700" dirty="0">
                <a:latin typeface="Helvetica Neue" charset="0"/>
                <a:ea typeface="Helvetica Neue" charset="0"/>
                <a:cs typeface="Helvetica Neue" charset="0"/>
              </a:rPr>
              <a:t>Nota: Indice qualitativo su scala basso/medio/alto. 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Per </a:t>
            </a:r>
            <a:r>
              <a:rPr lang="it-IT" sz="700" dirty="0">
                <a:latin typeface="Helvetica Neue" charset="0"/>
                <a:ea typeface="Helvetica Neue" charset="0"/>
                <a:cs typeface="Helvetica Neue" charset="0"/>
              </a:rPr>
              <a:t>la definizione del parametro relativo al 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valore </a:t>
            </a:r>
            <a:r>
              <a:rPr lang="it-IT" sz="700" dirty="0">
                <a:latin typeface="Helvetica Neue" charset="0"/>
                <a:ea typeface="Helvetica Neue" charset="0"/>
                <a:cs typeface="Helvetica Neue" charset="0"/>
              </a:rPr>
              <a:t>ed attrattività dell’immobile 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sono </a:t>
            </a:r>
            <a:r>
              <a:rPr lang="it-IT" sz="700" dirty="0">
                <a:latin typeface="Helvetica Neue" charset="0"/>
                <a:ea typeface="Helvetica Neue" charset="0"/>
                <a:cs typeface="Helvetica Neue" charset="0"/>
              </a:rPr>
              <a:t>stati 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valutati 2 fattori: la variazione della classe energetica e del comfort abitativo</a:t>
            </a:r>
            <a:endParaRPr lang="it-IT" sz="7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09" name="Rettangolo 108"/>
          <p:cNvSpPr/>
          <p:nvPr/>
        </p:nvSpPr>
        <p:spPr>
          <a:xfrm>
            <a:off x="3633554" y="1306093"/>
            <a:ext cx="2102372" cy="320541"/>
          </a:xfrm>
          <a:prstGeom prst="rect">
            <a:avLst/>
          </a:prstGeom>
          <a:solidFill>
            <a:srgbClr val="2757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NORD</a:t>
            </a:r>
            <a:endParaRPr lang="it-IT" dirty="0"/>
          </a:p>
        </p:txBody>
      </p:sp>
      <p:sp>
        <p:nvSpPr>
          <p:cNvPr id="62" name="Rettangolo 61"/>
          <p:cNvSpPr/>
          <p:nvPr/>
        </p:nvSpPr>
        <p:spPr>
          <a:xfrm>
            <a:off x="4412512" y="1711724"/>
            <a:ext cx="1722474" cy="27584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031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38909" y="1694795"/>
            <a:ext cx="6834909" cy="2877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38909" y="1801091"/>
            <a:ext cx="734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25482" y="950859"/>
            <a:ext cx="89185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Gli </a:t>
            </a:r>
            <a:r>
              <a:rPr lang="it-IT" sz="1500" b="1" cap="small" dirty="0">
                <a:solidFill>
                  <a:srgbClr val="0B5EB1"/>
                </a:solidFill>
                <a:latin typeface="HelveticaNeueLT Std Bold"/>
              </a:rPr>
              <a:t>effetti delle soluzioni d’innovazione energetica: “Residenziale - villetta”</a:t>
            </a:r>
          </a:p>
        </p:txBody>
      </p:sp>
      <p:graphicFrame>
        <p:nvGraphicFramePr>
          <p:cNvPr id="32" name="Segnaposto contenut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748177"/>
              </p:ext>
            </p:extLst>
          </p:nvPr>
        </p:nvGraphicFramePr>
        <p:xfrm>
          <a:off x="115550" y="1711723"/>
          <a:ext cx="8865113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009">
                  <a:extLst>
                    <a:ext uri="{9D8B030D-6E8A-4147-A177-3AD203B41FA5}">
                      <a16:colId xmlns="" xmlns:a16="http://schemas.microsoft.com/office/drawing/2014/main" val="3302846389"/>
                    </a:ext>
                  </a:extLst>
                </a:gridCol>
                <a:gridCol w="7744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68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3589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246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8503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7612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5429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1578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576941">
                <a:tc>
                  <a:txBody>
                    <a:bodyPr/>
                    <a:lstStyle/>
                    <a:p>
                      <a:pPr algn="ctr"/>
                      <a:endParaRPr lang="it-IT" sz="700" b="1" dirty="0"/>
                    </a:p>
                  </a:txBody>
                  <a:tcPr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err="1" smtClean="0"/>
                        <a:t>Capex</a:t>
                      </a:r>
                      <a:r>
                        <a:rPr lang="it-IT" sz="800" b="1" dirty="0" smtClean="0"/>
                        <a:t/>
                      </a:r>
                      <a:br>
                        <a:rPr lang="it-IT" sz="800" b="1" dirty="0" smtClean="0"/>
                      </a:br>
                      <a:r>
                        <a:rPr lang="it-IT" sz="800" b="1" dirty="0" smtClean="0"/>
                        <a:t>[€]</a:t>
                      </a:r>
                      <a:endParaRPr lang="it-IT" sz="800" b="1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PBT 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senza incentivi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baseline="0" dirty="0" smtClean="0"/>
                        <a:t>[Anni] (attualizzato)(*)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PBT 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con incentivi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[Anni]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(attualizzato)(*)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IRR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senza incentivi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[%]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IRR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con incentivi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[%]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Classe</a:t>
                      </a:r>
                      <a:r>
                        <a:rPr lang="it-IT" sz="800" b="1" baseline="0" dirty="0" smtClean="0"/>
                        <a:t> energetica PRE e POST-INTERVENTI</a:t>
                      </a:r>
                      <a:endParaRPr lang="it-IT" sz="800" b="1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Risparmio Bolletta</a:t>
                      </a:r>
                      <a:endParaRPr lang="it-IT" sz="800" b="1" baseline="0" dirty="0" smtClean="0"/>
                    </a:p>
                    <a:p>
                      <a:pPr algn="ctr"/>
                      <a:r>
                        <a:rPr lang="it-IT" sz="800" b="1" baseline="0" dirty="0" smtClean="0"/>
                        <a:t>[%]</a:t>
                      </a:r>
                      <a:endParaRPr lang="it-IT" sz="800" b="1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dirty="0" smtClean="0"/>
                        <a:t>Variazione del comfort abitativo (**) e</a:t>
                      </a:r>
                      <a:r>
                        <a:rPr lang="it-IT" sz="800" b="1" baseline="0" dirty="0" smtClean="0"/>
                        <a:t> del</a:t>
                      </a:r>
                      <a:r>
                        <a:rPr lang="it-IT" sz="800" b="1" dirty="0" smtClean="0"/>
                        <a:t> valore/</a:t>
                      </a:r>
                      <a:r>
                        <a:rPr lang="it-IT" sz="800" b="1" baseline="0" dirty="0" smtClean="0"/>
                        <a:t>attrattività dell’immobile (***)</a:t>
                      </a:r>
                      <a:endParaRPr lang="it-IT" sz="800" b="1" dirty="0" smtClean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0994935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algn="ctr"/>
                      <a:r>
                        <a:rPr lang="it-IT" sz="700" b="1" dirty="0" smtClean="0"/>
                        <a:t>IMPLEMENTAZIONE 1</a:t>
                      </a:r>
                    </a:p>
                    <a:p>
                      <a:pPr algn="ctr"/>
                      <a:endParaRPr lang="it-IT" sz="700" b="1" dirty="0" smtClean="0"/>
                    </a:p>
                    <a:p>
                      <a:pPr algn="ctr"/>
                      <a:endParaRPr lang="it-IT" sz="7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2.950 €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9 anni</a:t>
                      </a:r>
                    </a:p>
                    <a:p>
                      <a:pPr algn="ctr"/>
                      <a:r>
                        <a:rPr lang="it-IT" sz="800" b="0" dirty="0" smtClean="0"/>
                        <a:t>(9</a:t>
                      </a:r>
                      <a:r>
                        <a:rPr lang="it-IT" sz="800" b="0" baseline="0" dirty="0" smtClean="0"/>
                        <a:t> </a:t>
                      </a:r>
                      <a:r>
                        <a:rPr lang="it-IT" sz="800" b="0" dirty="0" smtClean="0"/>
                        <a:t>anni)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6 anni</a:t>
                      </a:r>
                    </a:p>
                    <a:p>
                      <a:pPr algn="ctr"/>
                      <a:r>
                        <a:rPr lang="it-IT" sz="800" b="0" dirty="0" smtClean="0"/>
                        <a:t>(6 anni)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10,4%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16,6%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G </a:t>
                      </a:r>
                      <a:r>
                        <a:rPr lang="it-IT" sz="1000" b="0" dirty="0" smtClean="0">
                          <a:sym typeface="Wingdings"/>
                        </a:rPr>
                        <a:t> </a:t>
                      </a:r>
                      <a:r>
                        <a:rPr lang="it-IT" sz="1000" b="0" dirty="0" err="1" smtClean="0"/>
                        <a:t>F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12%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  <a:endParaRPr lang="it-IT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74674979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algn="ctr"/>
                      <a:r>
                        <a:rPr lang="it-IT" sz="700" b="1" baseline="0" dirty="0" smtClean="0"/>
                        <a:t>IMPLEMENTAZIONE 2</a:t>
                      </a:r>
                    </a:p>
                    <a:p>
                      <a:pPr algn="ctr"/>
                      <a:endParaRPr lang="it-IT" sz="700" b="1" baseline="0" dirty="0" smtClean="0"/>
                    </a:p>
                    <a:p>
                      <a:pPr algn="ctr"/>
                      <a:endParaRPr lang="it-IT" sz="7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3.050 €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(7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5 anni</a:t>
                      </a:r>
                    </a:p>
                    <a:p>
                      <a:pPr algn="ctr"/>
                      <a:r>
                        <a:rPr lang="it-IT" sz="800" b="0" dirty="0" smtClean="0"/>
                        <a:t>(5 anni)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13,9%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19,9%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G </a:t>
                      </a:r>
                      <a:r>
                        <a:rPr lang="it-IT" sz="1000" b="0" dirty="0" smtClean="0">
                          <a:sym typeface="Wingdings"/>
                        </a:rPr>
                        <a:t> </a:t>
                      </a:r>
                      <a:r>
                        <a:rPr lang="it-IT" sz="1000" b="0" dirty="0" err="1" smtClean="0"/>
                        <a:t>F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16%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50166138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algn="ctr"/>
                      <a:r>
                        <a:rPr lang="it-IT" sz="700" b="1" baseline="0" dirty="0" smtClean="0"/>
                        <a:t>IMPLEMENTAZIONE 3</a:t>
                      </a:r>
                    </a:p>
                    <a:p>
                      <a:pPr algn="ctr"/>
                      <a:endParaRPr lang="it-IT" sz="700" b="1" baseline="0" dirty="0" smtClean="0"/>
                    </a:p>
                    <a:p>
                      <a:pPr algn="ctr"/>
                      <a:endParaRPr lang="it-IT" sz="7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9.300 €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(10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7 anni</a:t>
                      </a:r>
                    </a:p>
                    <a:p>
                      <a:pPr algn="ctr"/>
                      <a:r>
                        <a:rPr lang="it-IT" sz="800" b="0" dirty="0" smtClean="0"/>
                        <a:t>(7 anni)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9,1%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14,3%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G </a:t>
                      </a:r>
                      <a:r>
                        <a:rPr lang="it-IT" sz="1000" b="0" dirty="0" smtClean="0">
                          <a:sym typeface="Wingdings"/>
                        </a:rPr>
                        <a:t> </a:t>
                      </a:r>
                      <a:r>
                        <a:rPr lang="it-IT" sz="1000" b="0" dirty="0" err="1" smtClean="0"/>
                        <a:t>F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22%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  <a:endParaRPr lang="it-IT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algn="ctr"/>
                      <a:r>
                        <a:rPr lang="it-IT" sz="700" b="1" baseline="0" dirty="0" smtClean="0"/>
                        <a:t>IMPLEMENTAZIONE 4</a:t>
                      </a:r>
                    </a:p>
                    <a:p>
                      <a:pPr algn="ctr"/>
                      <a:endParaRPr lang="it-IT" sz="700" b="1" baseline="0" dirty="0" smtClean="0"/>
                    </a:p>
                    <a:p>
                      <a:pPr algn="ctr"/>
                      <a:endParaRPr lang="it-IT" sz="7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14.100 €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(13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7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(8</a:t>
                      </a:r>
                      <a:r>
                        <a:rPr lang="it-IT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5,8%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11,4%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G </a:t>
                      </a:r>
                      <a:r>
                        <a:rPr lang="it-IT" sz="1000" b="0" dirty="0" smtClean="0">
                          <a:sym typeface="Wingdings"/>
                        </a:rPr>
                        <a:t> </a:t>
                      </a:r>
                      <a:r>
                        <a:rPr lang="it-IT" sz="1000" b="0" dirty="0" err="1" smtClean="0"/>
                        <a:t>F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28%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↑↑</a:t>
                      </a:r>
                      <a:endParaRPr lang="it-IT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700" b="1" baseline="0" dirty="0" smtClean="0"/>
                        <a:t>IMPLEMENTAZIONE 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700" b="1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7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20.610 €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 anni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(14 anni)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dirty="0" smtClean="0"/>
                        <a:t>8 anni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(8 anni)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4,9%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10,8%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G </a:t>
                      </a:r>
                      <a:r>
                        <a:rPr lang="it-IT" sz="1000" b="0" dirty="0" smtClean="0">
                          <a:sym typeface="Wingdings"/>
                        </a:rPr>
                        <a:t> </a:t>
                      </a:r>
                      <a:r>
                        <a:rPr lang="it-IT" sz="1000" b="0" dirty="0" smtClean="0"/>
                        <a:t>D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43%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↑↑↑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3" name="Gruppo 32"/>
          <p:cNvGrpSpPr/>
          <p:nvPr/>
        </p:nvGrpSpPr>
        <p:grpSpPr>
          <a:xfrm>
            <a:off x="225483" y="2599885"/>
            <a:ext cx="988637" cy="1838122"/>
            <a:chOff x="729860" y="3063714"/>
            <a:chExt cx="1536845" cy="2857378"/>
          </a:xfrm>
        </p:grpSpPr>
        <p:grpSp>
          <p:nvGrpSpPr>
            <p:cNvPr id="34" name="Gruppo 33"/>
            <p:cNvGrpSpPr/>
            <p:nvPr/>
          </p:nvGrpSpPr>
          <p:grpSpPr>
            <a:xfrm>
              <a:off x="775446" y="5605434"/>
              <a:ext cx="1491259" cy="315658"/>
              <a:chOff x="775445" y="5605433"/>
              <a:chExt cx="1491259" cy="315658"/>
            </a:xfrm>
          </p:grpSpPr>
          <p:pic>
            <p:nvPicPr>
              <p:cNvPr id="9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775445" y="5637524"/>
                <a:ext cx="172038" cy="248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97" name="Gruppo 96"/>
              <p:cNvGrpSpPr/>
              <p:nvPr/>
            </p:nvGrpSpPr>
            <p:grpSpPr>
              <a:xfrm>
                <a:off x="1023629" y="5636985"/>
                <a:ext cx="240283" cy="242122"/>
                <a:chOff x="2704872" y="5294038"/>
                <a:chExt cx="795318" cy="797422"/>
              </a:xfrm>
            </p:grpSpPr>
            <p:sp>
              <p:nvSpPr>
                <p:cNvPr id="101" name="Oval 14"/>
                <p:cNvSpPr>
                  <a:spLocks noChangeArrowheads="1"/>
                </p:cNvSpPr>
                <p:nvPr/>
              </p:nvSpPr>
              <p:spPr bwMode="auto">
                <a:xfrm>
                  <a:off x="2704872" y="5294038"/>
                  <a:ext cx="795318" cy="797422"/>
                </a:xfrm>
                <a:prstGeom prst="ellipse">
                  <a:avLst/>
                </a:prstGeom>
                <a:solidFill>
                  <a:srgbClr val="27579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102" name="Group 65"/>
                <p:cNvGrpSpPr/>
                <p:nvPr/>
              </p:nvGrpSpPr>
              <p:grpSpPr>
                <a:xfrm>
                  <a:off x="2930001" y="5411863"/>
                  <a:ext cx="345059" cy="561772"/>
                  <a:chOff x="2832100" y="2760663"/>
                  <a:chExt cx="260350" cy="423863"/>
                </a:xfrm>
              </p:grpSpPr>
              <p:sp>
                <p:nvSpPr>
                  <p:cNvPr id="103" name="Freeform 44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095625"/>
                    <a:ext cx="123825" cy="38100"/>
                  </a:xfrm>
                  <a:custGeom>
                    <a:avLst/>
                    <a:gdLst>
                      <a:gd name="T0" fmla="*/ 62 w 73"/>
                      <a:gd name="T1" fmla="*/ 22 h 22"/>
                      <a:gd name="T2" fmla="*/ 12 w 73"/>
                      <a:gd name="T3" fmla="*/ 22 h 22"/>
                      <a:gd name="T4" fmla="*/ 0 w 73"/>
                      <a:gd name="T5" fmla="*/ 11 h 22"/>
                      <a:gd name="T6" fmla="*/ 12 w 73"/>
                      <a:gd name="T7" fmla="*/ 0 h 22"/>
                      <a:gd name="T8" fmla="*/ 62 w 73"/>
                      <a:gd name="T9" fmla="*/ 0 h 22"/>
                      <a:gd name="T10" fmla="*/ 73 w 73"/>
                      <a:gd name="T11" fmla="*/ 11 h 22"/>
                      <a:gd name="T12" fmla="*/ 62 w 73"/>
                      <a:gd name="T13" fmla="*/ 22 h 22"/>
                      <a:gd name="T14" fmla="*/ 12 w 73"/>
                      <a:gd name="T15" fmla="*/ 5 h 22"/>
                      <a:gd name="T16" fmla="*/ 5 w 73"/>
                      <a:gd name="T17" fmla="*/ 11 h 22"/>
                      <a:gd name="T18" fmla="*/ 12 w 73"/>
                      <a:gd name="T19" fmla="*/ 18 h 22"/>
                      <a:gd name="T20" fmla="*/ 62 w 73"/>
                      <a:gd name="T21" fmla="*/ 18 h 22"/>
                      <a:gd name="T22" fmla="*/ 69 w 73"/>
                      <a:gd name="T23" fmla="*/ 11 h 22"/>
                      <a:gd name="T24" fmla="*/ 62 w 73"/>
                      <a:gd name="T25" fmla="*/ 5 h 22"/>
                      <a:gd name="T26" fmla="*/ 12 w 73"/>
                      <a:gd name="T27" fmla="*/ 5 h 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2">
                        <a:moveTo>
                          <a:pt x="62" y="22"/>
                        </a:moveTo>
                        <a:cubicBezTo>
                          <a:pt x="12" y="22"/>
                          <a:pt x="12" y="22"/>
                          <a:pt x="12" y="22"/>
                        </a:cubicBezTo>
                        <a:cubicBezTo>
                          <a:pt x="6" y="22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2"/>
                          <a:pt x="62" y="22"/>
                        </a:cubicBezTo>
                        <a:close/>
                        <a:moveTo>
                          <a:pt x="12" y="5"/>
                        </a:moveTo>
                        <a:cubicBezTo>
                          <a:pt x="8" y="5"/>
                          <a:pt x="5" y="7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7"/>
                          <a:pt x="66" y="5"/>
                          <a:pt x="62" y="5"/>
                        </a:cubicBezTo>
                        <a:lnTo>
                          <a:pt x="12" y="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" name="Freeform 45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127375"/>
                    <a:ext cx="123825" cy="36513"/>
                  </a:xfrm>
                  <a:custGeom>
                    <a:avLst/>
                    <a:gdLst>
                      <a:gd name="T0" fmla="*/ 62 w 73"/>
                      <a:gd name="T1" fmla="*/ 22 h 22"/>
                      <a:gd name="T2" fmla="*/ 12 w 73"/>
                      <a:gd name="T3" fmla="*/ 22 h 22"/>
                      <a:gd name="T4" fmla="*/ 0 w 73"/>
                      <a:gd name="T5" fmla="*/ 11 h 22"/>
                      <a:gd name="T6" fmla="*/ 12 w 73"/>
                      <a:gd name="T7" fmla="*/ 0 h 22"/>
                      <a:gd name="T8" fmla="*/ 62 w 73"/>
                      <a:gd name="T9" fmla="*/ 0 h 22"/>
                      <a:gd name="T10" fmla="*/ 73 w 73"/>
                      <a:gd name="T11" fmla="*/ 11 h 22"/>
                      <a:gd name="T12" fmla="*/ 62 w 73"/>
                      <a:gd name="T13" fmla="*/ 22 h 22"/>
                      <a:gd name="T14" fmla="*/ 12 w 73"/>
                      <a:gd name="T15" fmla="*/ 4 h 22"/>
                      <a:gd name="T16" fmla="*/ 5 w 73"/>
                      <a:gd name="T17" fmla="*/ 11 h 22"/>
                      <a:gd name="T18" fmla="*/ 12 w 73"/>
                      <a:gd name="T19" fmla="*/ 18 h 22"/>
                      <a:gd name="T20" fmla="*/ 62 w 73"/>
                      <a:gd name="T21" fmla="*/ 18 h 22"/>
                      <a:gd name="T22" fmla="*/ 69 w 73"/>
                      <a:gd name="T23" fmla="*/ 11 h 22"/>
                      <a:gd name="T24" fmla="*/ 62 w 73"/>
                      <a:gd name="T25" fmla="*/ 4 h 22"/>
                      <a:gd name="T26" fmla="*/ 12 w 73"/>
                      <a:gd name="T27" fmla="*/ 4 h 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2">
                        <a:moveTo>
                          <a:pt x="62" y="22"/>
                        </a:moveTo>
                        <a:cubicBezTo>
                          <a:pt x="12" y="22"/>
                          <a:pt x="12" y="22"/>
                          <a:pt x="12" y="22"/>
                        </a:cubicBezTo>
                        <a:cubicBezTo>
                          <a:pt x="6" y="22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2"/>
                          <a:pt x="62" y="22"/>
                        </a:cubicBezTo>
                        <a:close/>
                        <a:moveTo>
                          <a:pt x="12" y="4"/>
                        </a:moveTo>
                        <a:cubicBezTo>
                          <a:pt x="8" y="4"/>
                          <a:pt x="5" y="7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7"/>
                          <a:pt x="66" y="4"/>
                          <a:pt x="62" y="4"/>
                        </a:cubicBezTo>
                        <a:lnTo>
                          <a:pt x="12" y="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5" name="Freeform 46"/>
                  <p:cNvSpPr>
                    <a:spLocks/>
                  </p:cNvSpPr>
                  <p:nvPr/>
                </p:nvSpPr>
                <p:spPr bwMode="auto">
                  <a:xfrm>
                    <a:off x="2921000" y="3157538"/>
                    <a:ext cx="80963" cy="26988"/>
                  </a:xfrm>
                  <a:custGeom>
                    <a:avLst/>
                    <a:gdLst>
                      <a:gd name="T0" fmla="*/ 24 w 48"/>
                      <a:gd name="T1" fmla="*/ 16 h 16"/>
                      <a:gd name="T2" fmla="*/ 0 w 48"/>
                      <a:gd name="T3" fmla="*/ 2 h 16"/>
                      <a:gd name="T4" fmla="*/ 2 w 48"/>
                      <a:gd name="T5" fmla="*/ 0 h 16"/>
                      <a:gd name="T6" fmla="*/ 4 w 48"/>
                      <a:gd name="T7" fmla="*/ 2 h 16"/>
                      <a:gd name="T8" fmla="*/ 24 w 48"/>
                      <a:gd name="T9" fmla="*/ 11 h 16"/>
                      <a:gd name="T10" fmla="*/ 43 w 48"/>
                      <a:gd name="T11" fmla="*/ 2 h 16"/>
                      <a:gd name="T12" fmla="*/ 46 w 48"/>
                      <a:gd name="T13" fmla="*/ 0 h 16"/>
                      <a:gd name="T14" fmla="*/ 48 w 48"/>
                      <a:gd name="T15" fmla="*/ 2 h 16"/>
                      <a:gd name="T16" fmla="*/ 24 w 48"/>
                      <a:gd name="T17" fmla="*/ 16 h 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48" h="16">
                        <a:moveTo>
                          <a:pt x="24" y="16"/>
                        </a:moveTo>
                        <a:cubicBezTo>
                          <a:pt x="10" y="16"/>
                          <a:pt x="0" y="10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3" y="0"/>
                          <a:pt x="4" y="1"/>
                          <a:pt x="4" y="2"/>
                        </a:cubicBezTo>
                        <a:cubicBezTo>
                          <a:pt x="4" y="6"/>
                          <a:pt x="12" y="11"/>
                          <a:pt x="24" y="11"/>
                        </a:cubicBezTo>
                        <a:cubicBezTo>
                          <a:pt x="35" y="11"/>
                          <a:pt x="43" y="6"/>
                          <a:pt x="43" y="2"/>
                        </a:cubicBezTo>
                        <a:cubicBezTo>
                          <a:pt x="43" y="1"/>
                          <a:pt x="44" y="0"/>
                          <a:pt x="46" y="0"/>
                        </a:cubicBezTo>
                        <a:cubicBezTo>
                          <a:pt x="47" y="0"/>
                          <a:pt x="48" y="1"/>
                          <a:pt x="48" y="2"/>
                        </a:cubicBezTo>
                        <a:cubicBezTo>
                          <a:pt x="48" y="10"/>
                          <a:pt x="37" y="16"/>
                          <a:pt x="24" y="1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6" name="Freeform 47"/>
                  <p:cNvSpPr>
                    <a:spLocks noEditPoints="1"/>
                  </p:cNvSpPr>
                  <p:nvPr/>
                </p:nvSpPr>
                <p:spPr bwMode="auto">
                  <a:xfrm>
                    <a:off x="2832100" y="2760663"/>
                    <a:ext cx="260350" cy="314325"/>
                  </a:xfrm>
                  <a:custGeom>
                    <a:avLst/>
                    <a:gdLst>
                      <a:gd name="T0" fmla="*/ 101 w 154"/>
                      <a:gd name="T1" fmla="*/ 185 h 185"/>
                      <a:gd name="T2" fmla="*/ 53 w 154"/>
                      <a:gd name="T3" fmla="*/ 185 h 185"/>
                      <a:gd name="T4" fmla="*/ 32 w 154"/>
                      <a:gd name="T5" fmla="*/ 164 h 185"/>
                      <a:gd name="T6" fmla="*/ 32 w 154"/>
                      <a:gd name="T7" fmla="*/ 149 h 185"/>
                      <a:gd name="T8" fmla="*/ 22 w 154"/>
                      <a:gd name="T9" fmla="*/ 130 h 185"/>
                      <a:gd name="T10" fmla="*/ 0 w 154"/>
                      <a:gd name="T11" fmla="*/ 77 h 185"/>
                      <a:gd name="T12" fmla="*/ 77 w 154"/>
                      <a:gd name="T13" fmla="*/ 0 h 185"/>
                      <a:gd name="T14" fmla="*/ 154 w 154"/>
                      <a:gd name="T15" fmla="*/ 77 h 185"/>
                      <a:gd name="T16" fmla="*/ 132 w 154"/>
                      <a:gd name="T17" fmla="*/ 130 h 185"/>
                      <a:gd name="T18" fmla="*/ 122 w 154"/>
                      <a:gd name="T19" fmla="*/ 149 h 185"/>
                      <a:gd name="T20" fmla="*/ 122 w 154"/>
                      <a:gd name="T21" fmla="*/ 164 h 185"/>
                      <a:gd name="T22" fmla="*/ 101 w 154"/>
                      <a:gd name="T23" fmla="*/ 185 h 185"/>
                      <a:gd name="T24" fmla="*/ 77 w 154"/>
                      <a:gd name="T25" fmla="*/ 5 h 185"/>
                      <a:gd name="T26" fmla="*/ 5 w 154"/>
                      <a:gd name="T27" fmla="*/ 77 h 185"/>
                      <a:gd name="T28" fmla="*/ 25 w 154"/>
                      <a:gd name="T29" fmla="*/ 127 h 185"/>
                      <a:gd name="T30" fmla="*/ 36 w 154"/>
                      <a:gd name="T31" fmla="*/ 149 h 185"/>
                      <a:gd name="T32" fmla="*/ 36 w 154"/>
                      <a:gd name="T33" fmla="*/ 164 h 185"/>
                      <a:gd name="T34" fmla="*/ 53 w 154"/>
                      <a:gd name="T35" fmla="*/ 180 h 185"/>
                      <a:gd name="T36" fmla="*/ 101 w 154"/>
                      <a:gd name="T37" fmla="*/ 180 h 185"/>
                      <a:gd name="T38" fmla="*/ 117 w 154"/>
                      <a:gd name="T39" fmla="*/ 164 h 185"/>
                      <a:gd name="T40" fmla="*/ 117 w 154"/>
                      <a:gd name="T41" fmla="*/ 149 h 185"/>
                      <a:gd name="T42" fmla="*/ 129 w 154"/>
                      <a:gd name="T43" fmla="*/ 127 h 185"/>
                      <a:gd name="T44" fmla="*/ 149 w 154"/>
                      <a:gd name="T45" fmla="*/ 77 h 185"/>
                      <a:gd name="T46" fmla="*/ 77 w 154"/>
                      <a:gd name="T47" fmla="*/ 5 h 1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154" h="185">
                        <a:moveTo>
                          <a:pt x="101" y="185"/>
                        </a:moveTo>
                        <a:cubicBezTo>
                          <a:pt x="53" y="185"/>
                          <a:pt x="53" y="185"/>
                          <a:pt x="53" y="185"/>
                        </a:cubicBezTo>
                        <a:cubicBezTo>
                          <a:pt x="41" y="185"/>
                          <a:pt x="32" y="175"/>
                          <a:pt x="32" y="164"/>
                        </a:cubicBezTo>
                        <a:cubicBezTo>
                          <a:pt x="32" y="149"/>
                          <a:pt x="32" y="149"/>
                          <a:pt x="32" y="149"/>
                        </a:cubicBezTo>
                        <a:cubicBezTo>
                          <a:pt x="32" y="141"/>
                          <a:pt x="28" y="137"/>
                          <a:pt x="22" y="130"/>
                        </a:cubicBezTo>
                        <a:cubicBezTo>
                          <a:pt x="8" y="117"/>
                          <a:pt x="0" y="97"/>
                          <a:pt x="0" y="77"/>
                        </a:cubicBezTo>
                        <a:cubicBezTo>
                          <a:pt x="0" y="34"/>
                          <a:pt x="34" y="0"/>
                          <a:pt x="77" y="0"/>
                        </a:cubicBezTo>
                        <a:cubicBezTo>
                          <a:pt x="119" y="0"/>
                          <a:pt x="154" y="34"/>
                          <a:pt x="154" y="77"/>
                        </a:cubicBezTo>
                        <a:cubicBezTo>
                          <a:pt x="154" y="97"/>
                          <a:pt x="146" y="117"/>
                          <a:pt x="132" y="130"/>
                        </a:cubicBezTo>
                        <a:cubicBezTo>
                          <a:pt x="125" y="137"/>
                          <a:pt x="122" y="141"/>
                          <a:pt x="122" y="149"/>
                        </a:cubicBezTo>
                        <a:cubicBezTo>
                          <a:pt x="122" y="164"/>
                          <a:pt x="122" y="164"/>
                          <a:pt x="122" y="164"/>
                        </a:cubicBezTo>
                        <a:cubicBezTo>
                          <a:pt x="122" y="175"/>
                          <a:pt x="113" y="185"/>
                          <a:pt x="101" y="185"/>
                        </a:cubicBezTo>
                        <a:close/>
                        <a:moveTo>
                          <a:pt x="77" y="5"/>
                        </a:moveTo>
                        <a:cubicBezTo>
                          <a:pt x="37" y="5"/>
                          <a:pt x="5" y="37"/>
                          <a:pt x="5" y="77"/>
                        </a:cubicBezTo>
                        <a:cubicBezTo>
                          <a:pt x="5" y="96"/>
                          <a:pt x="12" y="114"/>
                          <a:pt x="25" y="127"/>
                        </a:cubicBezTo>
                        <a:cubicBezTo>
                          <a:pt x="32" y="134"/>
                          <a:pt x="36" y="140"/>
                          <a:pt x="36" y="149"/>
                        </a:cubicBezTo>
                        <a:cubicBezTo>
                          <a:pt x="36" y="164"/>
                          <a:pt x="36" y="164"/>
                          <a:pt x="36" y="164"/>
                        </a:cubicBezTo>
                        <a:cubicBezTo>
                          <a:pt x="36" y="173"/>
                          <a:pt x="44" y="180"/>
                          <a:pt x="53" y="180"/>
                        </a:cubicBezTo>
                        <a:cubicBezTo>
                          <a:pt x="101" y="180"/>
                          <a:pt x="101" y="180"/>
                          <a:pt x="101" y="180"/>
                        </a:cubicBezTo>
                        <a:cubicBezTo>
                          <a:pt x="110" y="180"/>
                          <a:pt x="117" y="173"/>
                          <a:pt x="117" y="164"/>
                        </a:cubicBezTo>
                        <a:cubicBezTo>
                          <a:pt x="117" y="149"/>
                          <a:pt x="117" y="149"/>
                          <a:pt x="117" y="149"/>
                        </a:cubicBezTo>
                        <a:cubicBezTo>
                          <a:pt x="117" y="140"/>
                          <a:pt x="122" y="134"/>
                          <a:pt x="129" y="127"/>
                        </a:cubicBezTo>
                        <a:cubicBezTo>
                          <a:pt x="142" y="114"/>
                          <a:pt x="149" y="96"/>
                          <a:pt x="149" y="77"/>
                        </a:cubicBezTo>
                        <a:cubicBezTo>
                          <a:pt x="149" y="37"/>
                          <a:pt x="117" y="5"/>
                          <a:pt x="77" y="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7" name="Freeform 48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065463"/>
                    <a:ext cx="123825" cy="39688"/>
                  </a:xfrm>
                  <a:custGeom>
                    <a:avLst/>
                    <a:gdLst>
                      <a:gd name="T0" fmla="*/ 62 w 73"/>
                      <a:gd name="T1" fmla="*/ 23 h 23"/>
                      <a:gd name="T2" fmla="*/ 12 w 73"/>
                      <a:gd name="T3" fmla="*/ 23 h 23"/>
                      <a:gd name="T4" fmla="*/ 0 w 73"/>
                      <a:gd name="T5" fmla="*/ 11 h 23"/>
                      <a:gd name="T6" fmla="*/ 12 w 73"/>
                      <a:gd name="T7" fmla="*/ 0 h 23"/>
                      <a:gd name="T8" fmla="*/ 62 w 73"/>
                      <a:gd name="T9" fmla="*/ 0 h 23"/>
                      <a:gd name="T10" fmla="*/ 73 w 73"/>
                      <a:gd name="T11" fmla="*/ 11 h 23"/>
                      <a:gd name="T12" fmla="*/ 62 w 73"/>
                      <a:gd name="T13" fmla="*/ 23 h 23"/>
                      <a:gd name="T14" fmla="*/ 12 w 73"/>
                      <a:gd name="T15" fmla="*/ 5 h 23"/>
                      <a:gd name="T16" fmla="*/ 5 w 73"/>
                      <a:gd name="T17" fmla="*/ 11 h 23"/>
                      <a:gd name="T18" fmla="*/ 12 w 73"/>
                      <a:gd name="T19" fmla="*/ 18 h 23"/>
                      <a:gd name="T20" fmla="*/ 62 w 73"/>
                      <a:gd name="T21" fmla="*/ 18 h 23"/>
                      <a:gd name="T22" fmla="*/ 69 w 73"/>
                      <a:gd name="T23" fmla="*/ 11 h 23"/>
                      <a:gd name="T24" fmla="*/ 62 w 73"/>
                      <a:gd name="T25" fmla="*/ 5 h 23"/>
                      <a:gd name="T26" fmla="*/ 12 w 73"/>
                      <a:gd name="T27" fmla="*/ 5 h 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3">
                        <a:moveTo>
                          <a:pt x="62" y="23"/>
                        </a:moveTo>
                        <a:cubicBezTo>
                          <a:pt x="12" y="23"/>
                          <a:pt x="12" y="23"/>
                          <a:pt x="12" y="23"/>
                        </a:cubicBezTo>
                        <a:cubicBezTo>
                          <a:pt x="6" y="23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3"/>
                          <a:pt x="62" y="23"/>
                        </a:cubicBezTo>
                        <a:close/>
                        <a:moveTo>
                          <a:pt x="12" y="5"/>
                        </a:moveTo>
                        <a:cubicBezTo>
                          <a:pt x="8" y="5"/>
                          <a:pt x="5" y="8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8"/>
                          <a:pt x="66" y="5"/>
                          <a:pt x="62" y="5"/>
                        </a:cubicBezTo>
                        <a:lnTo>
                          <a:pt x="12" y="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pic>
            <p:nvPicPr>
              <p:cNvPr id="98" name="Picture 8"/>
              <p:cNvPicPr>
                <a:picLocks noChangeAspect="1" noChangeArrowheads="1"/>
              </p:cNvPicPr>
              <p:nvPr/>
            </p:nvPicPr>
            <p:blipFill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1694783" y="5605433"/>
                <a:ext cx="278362" cy="312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99" name="Picture 7"/>
              <p:cNvPicPr>
                <a:picLocks noChangeAspect="1" noChangeArrowheads="1"/>
              </p:cNvPicPr>
              <p:nvPr/>
            </p:nvPicPr>
            <p:blipFill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60114" y="5643281"/>
                <a:ext cx="206590" cy="2778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00" name="Picture 5"/>
              <p:cNvPicPr>
                <a:picLocks noChangeAspect="1" noChangeArrowheads="1"/>
              </p:cNvPicPr>
              <p:nvPr/>
            </p:nvPicPr>
            <p:blipFill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1365338" y="5605433"/>
                <a:ext cx="226978" cy="3052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35" name="Gruppo 34"/>
            <p:cNvGrpSpPr/>
            <p:nvPr/>
          </p:nvGrpSpPr>
          <p:grpSpPr>
            <a:xfrm>
              <a:off x="729860" y="3063714"/>
              <a:ext cx="1239949" cy="2234132"/>
              <a:chOff x="729860" y="3063714"/>
              <a:chExt cx="1239948" cy="2234132"/>
            </a:xfrm>
          </p:grpSpPr>
          <p:grpSp>
            <p:nvGrpSpPr>
              <p:cNvPr id="36" name="Gruppo 35"/>
              <p:cNvGrpSpPr/>
              <p:nvPr/>
            </p:nvGrpSpPr>
            <p:grpSpPr>
              <a:xfrm>
                <a:off x="772108" y="4330561"/>
                <a:ext cx="816871" cy="305226"/>
                <a:chOff x="772108" y="4330561"/>
                <a:chExt cx="816871" cy="305226"/>
              </a:xfrm>
            </p:grpSpPr>
            <p:pic>
              <p:nvPicPr>
                <p:cNvPr id="61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72108" y="4362652"/>
                  <a:ext cx="172038" cy="2488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66" name="Gruppo 65"/>
                <p:cNvGrpSpPr/>
                <p:nvPr/>
              </p:nvGrpSpPr>
              <p:grpSpPr>
                <a:xfrm>
                  <a:off x="1020292" y="4362113"/>
                  <a:ext cx="240283" cy="242122"/>
                  <a:chOff x="2704872" y="5294038"/>
                  <a:chExt cx="795318" cy="797422"/>
                </a:xfrm>
              </p:grpSpPr>
              <p:sp>
                <p:nvSpPr>
                  <p:cNvPr id="77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5294038"/>
                    <a:ext cx="795318" cy="797422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90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91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3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5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pic>
              <p:nvPicPr>
                <p:cNvPr id="76" name="Picture 5"/>
                <p:cNvPicPr>
                  <a:picLocks noChangeAspect="1" noChangeArrowheads="1"/>
                </p:cNvPicPr>
                <p:nvPr/>
              </p:nvPicPr>
              <p:blipFill>
                <a:blip r:embed="rId5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362001" y="4330561"/>
                  <a:ext cx="226978" cy="3052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38" name="Gruppo 37"/>
              <p:cNvGrpSpPr/>
              <p:nvPr/>
            </p:nvGrpSpPr>
            <p:grpSpPr>
              <a:xfrm>
                <a:off x="772108" y="4985648"/>
                <a:ext cx="1197700" cy="312198"/>
                <a:chOff x="772108" y="4985648"/>
                <a:chExt cx="1197700" cy="312198"/>
              </a:xfrm>
            </p:grpSpPr>
            <p:pic>
              <p:nvPicPr>
                <p:cNvPr id="50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72108" y="5017739"/>
                  <a:ext cx="172038" cy="2488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51" name="Gruppo 50"/>
                <p:cNvGrpSpPr/>
                <p:nvPr/>
              </p:nvGrpSpPr>
              <p:grpSpPr>
                <a:xfrm>
                  <a:off x="1020292" y="5017200"/>
                  <a:ext cx="240283" cy="242122"/>
                  <a:chOff x="2704872" y="5294038"/>
                  <a:chExt cx="795318" cy="797422"/>
                </a:xfrm>
              </p:grpSpPr>
              <p:sp>
                <p:nvSpPr>
                  <p:cNvPr id="54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5294038"/>
                    <a:ext cx="795318" cy="797422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55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56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7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pic>
              <p:nvPicPr>
                <p:cNvPr id="52" name="Picture 8"/>
                <p:cNvPicPr>
                  <a:picLocks noChangeAspect="1" noChangeArrowheads="1"/>
                </p:cNvPicPr>
                <p:nvPr/>
              </p:nvPicPr>
              <p:blipFill>
                <a:blip r:embed="rId3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691446" y="4985648"/>
                  <a:ext cx="278362" cy="3121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3" name="Picture 5"/>
                <p:cNvPicPr>
                  <a:picLocks noChangeAspect="1" noChangeArrowheads="1"/>
                </p:cNvPicPr>
                <p:nvPr/>
              </p:nvPicPr>
              <p:blipFill>
                <a:blip r:embed="rId5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362001" y="4985648"/>
                  <a:ext cx="226978" cy="3052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39" name="Gruppo 38"/>
              <p:cNvGrpSpPr/>
              <p:nvPr/>
            </p:nvGrpSpPr>
            <p:grpSpPr>
              <a:xfrm>
                <a:off x="729860" y="3737305"/>
                <a:ext cx="488467" cy="249343"/>
                <a:chOff x="729860" y="3737305"/>
                <a:chExt cx="488467" cy="249343"/>
              </a:xfrm>
            </p:grpSpPr>
            <p:pic>
              <p:nvPicPr>
                <p:cNvPr id="41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29860" y="3737844"/>
                  <a:ext cx="172038" cy="2488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42" name="Gruppo 41"/>
                <p:cNvGrpSpPr/>
                <p:nvPr/>
              </p:nvGrpSpPr>
              <p:grpSpPr>
                <a:xfrm>
                  <a:off x="978044" y="3737305"/>
                  <a:ext cx="240283" cy="242122"/>
                  <a:chOff x="2704872" y="5294038"/>
                  <a:chExt cx="795318" cy="797422"/>
                </a:xfrm>
              </p:grpSpPr>
              <p:sp>
                <p:nvSpPr>
                  <p:cNvPr id="43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5294038"/>
                    <a:ext cx="795318" cy="797422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44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45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6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7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9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</p:grpSp>
          <p:pic>
            <p:nvPicPr>
              <p:cNvPr id="40" name="Picture 2"/>
              <p:cNvPicPr>
                <a:picLocks noChangeAspect="1" noChangeArrowheads="1"/>
              </p:cNvPicPr>
              <p:nvPr/>
            </p:nvPicPr>
            <p:blipFill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760764" y="3063714"/>
                <a:ext cx="172038" cy="248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08" name="CasellaDiTesto 107"/>
          <p:cNvSpPr txBox="1"/>
          <p:nvPr/>
        </p:nvSpPr>
        <p:spPr>
          <a:xfrm>
            <a:off x="115550" y="4437287"/>
            <a:ext cx="8865113" cy="478928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 * Nota: Investimento Full </a:t>
            </a:r>
            <a:r>
              <a:rPr lang="it-IT" sz="700" dirty="0" err="1" smtClean="0">
                <a:latin typeface="Helvetica Neue" charset="0"/>
                <a:ea typeface="Helvetica Neue" charset="0"/>
                <a:cs typeface="Helvetica Neue" charset="0"/>
              </a:rPr>
              <a:t>Equity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, tasso di attualizzazione 1%</a:t>
            </a:r>
          </a:p>
          <a:p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** Nota: Indice qualitativo su scala basso/medio/alto. Per la definizione del parametro relativo al confort abitativo sono stati valutati 4 fattori: temperatura; grado di umidità dell’aria, performance acustica e luminosità.</a:t>
            </a:r>
          </a:p>
          <a:p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*** </a:t>
            </a:r>
            <a:r>
              <a:rPr lang="it-IT" sz="700" dirty="0">
                <a:latin typeface="Helvetica Neue" charset="0"/>
                <a:ea typeface="Helvetica Neue" charset="0"/>
                <a:cs typeface="Helvetica Neue" charset="0"/>
              </a:rPr>
              <a:t>Nota: Indice qualitativo su scala basso/medio/alto. 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Per </a:t>
            </a:r>
            <a:r>
              <a:rPr lang="it-IT" sz="700" dirty="0">
                <a:latin typeface="Helvetica Neue" charset="0"/>
                <a:ea typeface="Helvetica Neue" charset="0"/>
                <a:cs typeface="Helvetica Neue" charset="0"/>
              </a:rPr>
              <a:t>la definizione del parametro relativo al 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valore </a:t>
            </a:r>
            <a:r>
              <a:rPr lang="it-IT" sz="700" dirty="0">
                <a:latin typeface="Helvetica Neue" charset="0"/>
                <a:ea typeface="Helvetica Neue" charset="0"/>
                <a:cs typeface="Helvetica Neue" charset="0"/>
              </a:rPr>
              <a:t>ed attrattività dell’immobile 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sono </a:t>
            </a:r>
            <a:r>
              <a:rPr lang="it-IT" sz="700" dirty="0">
                <a:latin typeface="Helvetica Neue" charset="0"/>
                <a:ea typeface="Helvetica Neue" charset="0"/>
                <a:cs typeface="Helvetica Neue" charset="0"/>
              </a:rPr>
              <a:t>stati 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valutati 2 fattori: la variazione della classe energetica e del comfort abitativo</a:t>
            </a:r>
            <a:endParaRPr lang="it-IT" sz="7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09" name="Rettangolo 108"/>
          <p:cNvSpPr/>
          <p:nvPr/>
        </p:nvSpPr>
        <p:spPr>
          <a:xfrm>
            <a:off x="3633554" y="1306093"/>
            <a:ext cx="2102372" cy="320541"/>
          </a:xfrm>
          <a:prstGeom prst="rect">
            <a:avLst/>
          </a:prstGeom>
          <a:solidFill>
            <a:srgbClr val="2757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NORD</a:t>
            </a:r>
            <a:endParaRPr lang="it-IT" dirty="0"/>
          </a:p>
        </p:txBody>
      </p:sp>
      <p:sp>
        <p:nvSpPr>
          <p:cNvPr id="62" name="Rettangolo 61"/>
          <p:cNvSpPr/>
          <p:nvPr/>
        </p:nvSpPr>
        <p:spPr>
          <a:xfrm>
            <a:off x="6105343" y="1728651"/>
            <a:ext cx="2875319" cy="27584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848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38909" y="1694795"/>
            <a:ext cx="6834909" cy="2877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38909" y="1801091"/>
            <a:ext cx="734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25482" y="950859"/>
            <a:ext cx="89185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Gli </a:t>
            </a:r>
            <a:r>
              <a:rPr lang="it-IT" sz="1500" b="1" cap="small" dirty="0">
                <a:solidFill>
                  <a:srgbClr val="0B5EB1"/>
                </a:solidFill>
                <a:latin typeface="HelveticaNeueLT Std Bold"/>
              </a:rPr>
              <a:t>effetti delle soluzioni d’innovazione energetica: “Residenziale - Appartamento”</a:t>
            </a:r>
          </a:p>
        </p:txBody>
      </p:sp>
      <p:graphicFrame>
        <p:nvGraphicFramePr>
          <p:cNvPr id="32" name="Segnaposto contenut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1102680"/>
              </p:ext>
            </p:extLst>
          </p:nvPr>
        </p:nvGraphicFramePr>
        <p:xfrm>
          <a:off x="115550" y="1750795"/>
          <a:ext cx="8865113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009">
                  <a:extLst>
                    <a:ext uri="{9D8B030D-6E8A-4147-A177-3AD203B41FA5}">
                      <a16:colId xmlns="" xmlns:a16="http://schemas.microsoft.com/office/drawing/2014/main" val="3302846389"/>
                    </a:ext>
                  </a:extLst>
                </a:gridCol>
                <a:gridCol w="7744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68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3589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246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8503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7612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5429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1578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608257">
                <a:tc>
                  <a:txBody>
                    <a:bodyPr/>
                    <a:lstStyle/>
                    <a:p>
                      <a:pPr algn="ctr"/>
                      <a:endParaRPr lang="it-IT" sz="800" b="1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err="1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Capex</a:t>
                      </a:r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/>
                      </a:r>
                      <a:b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</a:br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[€]</a:t>
                      </a:r>
                      <a:endParaRPr lang="it-IT" sz="800" b="1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PBT 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senza incentivi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[Anni] (attualizzato)(*)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PBT 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con incentivi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[Anni]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(attualizzato)(*)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IRR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senza incentivi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[%]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IRR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con incentivi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[%]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Classe</a:t>
                      </a:r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 energetica PRE e POST-INTERVENTI</a:t>
                      </a:r>
                      <a:endParaRPr lang="it-IT" sz="800" b="1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Risparmio Bolletta</a:t>
                      </a:r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[%]</a:t>
                      </a:r>
                      <a:endParaRPr lang="it-IT" sz="800" b="1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Variazione del comfort abitativo (**) e</a:t>
                      </a:r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 del</a:t>
                      </a:r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 valore/</a:t>
                      </a:r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attrattività dell’immobile (***)</a:t>
                      </a:r>
                      <a:endParaRPr lang="it-IT" sz="800" b="1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0994935"/>
                  </a:ext>
                </a:extLst>
              </a:tr>
              <a:tr h="337921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IMPLEMENTAZIONE 1</a:t>
                      </a:r>
                    </a:p>
                    <a:p>
                      <a:pPr algn="ctr"/>
                      <a:endParaRPr lang="it-IT" sz="800" b="1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algn="ctr"/>
                      <a:endParaRPr lang="it-IT" sz="800" b="1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2.250 €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9 anni</a:t>
                      </a:r>
                    </a:p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(9 anni)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6 anni</a:t>
                      </a:r>
                    </a:p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(6 anni)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10,4%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16,6%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G 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  <a:sym typeface="Wingdings"/>
                        </a:rPr>
                        <a:t> </a:t>
                      </a:r>
                      <a:r>
                        <a:rPr lang="it-IT" sz="800" b="0" dirty="0" err="1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F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12%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74674979"/>
                  </a:ext>
                </a:extLst>
              </a:tr>
              <a:tr h="337921">
                <a:tc>
                  <a:txBody>
                    <a:bodyPr/>
                    <a:lstStyle/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IMPLEMENTAZIONE 2</a:t>
                      </a:r>
                    </a:p>
                    <a:p>
                      <a:pPr algn="ctr"/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algn="ctr"/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2.330 €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7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(7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5 anni</a:t>
                      </a:r>
                    </a:p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(5 anni)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14%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19,9%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G 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  <a:sym typeface="Wingdings"/>
                        </a:rPr>
                        <a:t> </a:t>
                      </a:r>
                      <a:r>
                        <a:rPr lang="it-IT" sz="800" b="0" dirty="0" err="1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F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16%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↑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50166138"/>
                  </a:ext>
                </a:extLst>
              </a:tr>
              <a:tr h="337921">
                <a:tc>
                  <a:txBody>
                    <a:bodyPr/>
                    <a:lstStyle/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IMPLEMENTAZIONE 3</a:t>
                      </a:r>
                    </a:p>
                    <a:p>
                      <a:pPr algn="ctr"/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algn="ctr"/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5.930</a:t>
                      </a:r>
                      <a:r>
                        <a:rPr lang="it-IT" sz="800" b="0" kern="1200" baseline="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13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(14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7 anni</a:t>
                      </a:r>
                    </a:p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(8 anni)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5,3%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11,6%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G 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  <a:sym typeface="Wingdings"/>
                        </a:rPr>
                        <a:t> </a:t>
                      </a:r>
                      <a:r>
                        <a:rPr lang="it-IT" sz="800" b="0" dirty="0" err="1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F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22%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↑↑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7921">
                <a:tc>
                  <a:txBody>
                    <a:bodyPr/>
                    <a:lstStyle/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IMPLEMENTAZIONE 4</a:t>
                      </a:r>
                    </a:p>
                    <a:p>
                      <a:pPr algn="ctr"/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algn="ctr"/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10.153 €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14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(15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8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(8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3,9%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10,47%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G 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  <a:sym typeface="Wingdings"/>
                        </a:rPr>
                        <a:t> 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E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33%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↑↑↑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8" name="Gruppo 7"/>
          <p:cNvGrpSpPr/>
          <p:nvPr/>
        </p:nvGrpSpPr>
        <p:grpSpPr>
          <a:xfrm>
            <a:off x="225483" y="2793609"/>
            <a:ext cx="771360" cy="1553812"/>
            <a:chOff x="225483" y="2458686"/>
            <a:chExt cx="771360" cy="1553812"/>
          </a:xfrm>
        </p:grpSpPr>
        <p:grpSp>
          <p:nvGrpSpPr>
            <p:cNvPr id="3" name="Gruppo 2"/>
            <p:cNvGrpSpPr/>
            <p:nvPr/>
          </p:nvGrpSpPr>
          <p:grpSpPr>
            <a:xfrm>
              <a:off x="236702" y="3809438"/>
              <a:ext cx="760141" cy="203060"/>
              <a:chOff x="254808" y="4234947"/>
              <a:chExt cx="760141" cy="203060"/>
            </a:xfrm>
          </p:grpSpPr>
          <p:pic>
            <p:nvPicPr>
              <p:cNvPr id="9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54808" y="4255591"/>
                <a:ext cx="110670" cy="1600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97" name="Gruppo 96"/>
              <p:cNvGrpSpPr/>
              <p:nvPr/>
            </p:nvGrpSpPr>
            <p:grpSpPr>
              <a:xfrm>
                <a:off x="414462" y="4255244"/>
                <a:ext cx="154572" cy="155755"/>
                <a:chOff x="2704872" y="5294038"/>
                <a:chExt cx="795318" cy="797422"/>
              </a:xfrm>
            </p:grpSpPr>
            <p:sp>
              <p:nvSpPr>
                <p:cNvPr id="101" name="Oval 14"/>
                <p:cNvSpPr>
                  <a:spLocks noChangeArrowheads="1"/>
                </p:cNvSpPr>
                <p:nvPr/>
              </p:nvSpPr>
              <p:spPr bwMode="auto">
                <a:xfrm>
                  <a:off x="2704872" y="5294038"/>
                  <a:ext cx="795318" cy="797422"/>
                </a:xfrm>
                <a:prstGeom prst="ellipse">
                  <a:avLst/>
                </a:prstGeom>
                <a:solidFill>
                  <a:srgbClr val="27579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102" name="Group 65"/>
                <p:cNvGrpSpPr/>
                <p:nvPr/>
              </p:nvGrpSpPr>
              <p:grpSpPr>
                <a:xfrm>
                  <a:off x="2930001" y="5411863"/>
                  <a:ext cx="345059" cy="561772"/>
                  <a:chOff x="2832100" y="2760663"/>
                  <a:chExt cx="260350" cy="423863"/>
                </a:xfrm>
              </p:grpSpPr>
              <p:sp>
                <p:nvSpPr>
                  <p:cNvPr id="103" name="Freeform 44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095625"/>
                    <a:ext cx="123825" cy="38100"/>
                  </a:xfrm>
                  <a:custGeom>
                    <a:avLst/>
                    <a:gdLst>
                      <a:gd name="T0" fmla="*/ 62 w 73"/>
                      <a:gd name="T1" fmla="*/ 22 h 22"/>
                      <a:gd name="T2" fmla="*/ 12 w 73"/>
                      <a:gd name="T3" fmla="*/ 22 h 22"/>
                      <a:gd name="T4" fmla="*/ 0 w 73"/>
                      <a:gd name="T5" fmla="*/ 11 h 22"/>
                      <a:gd name="T6" fmla="*/ 12 w 73"/>
                      <a:gd name="T7" fmla="*/ 0 h 22"/>
                      <a:gd name="T8" fmla="*/ 62 w 73"/>
                      <a:gd name="T9" fmla="*/ 0 h 22"/>
                      <a:gd name="T10" fmla="*/ 73 w 73"/>
                      <a:gd name="T11" fmla="*/ 11 h 22"/>
                      <a:gd name="T12" fmla="*/ 62 w 73"/>
                      <a:gd name="T13" fmla="*/ 22 h 22"/>
                      <a:gd name="T14" fmla="*/ 12 w 73"/>
                      <a:gd name="T15" fmla="*/ 5 h 22"/>
                      <a:gd name="T16" fmla="*/ 5 w 73"/>
                      <a:gd name="T17" fmla="*/ 11 h 22"/>
                      <a:gd name="T18" fmla="*/ 12 w 73"/>
                      <a:gd name="T19" fmla="*/ 18 h 22"/>
                      <a:gd name="T20" fmla="*/ 62 w 73"/>
                      <a:gd name="T21" fmla="*/ 18 h 22"/>
                      <a:gd name="T22" fmla="*/ 69 w 73"/>
                      <a:gd name="T23" fmla="*/ 11 h 22"/>
                      <a:gd name="T24" fmla="*/ 62 w 73"/>
                      <a:gd name="T25" fmla="*/ 5 h 22"/>
                      <a:gd name="T26" fmla="*/ 12 w 73"/>
                      <a:gd name="T27" fmla="*/ 5 h 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2">
                        <a:moveTo>
                          <a:pt x="62" y="22"/>
                        </a:moveTo>
                        <a:cubicBezTo>
                          <a:pt x="12" y="22"/>
                          <a:pt x="12" y="22"/>
                          <a:pt x="12" y="22"/>
                        </a:cubicBezTo>
                        <a:cubicBezTo>
                          <a:pt x="6" y="22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2"/>
                          <a:pt x="62" y="22"/>
                        </a:cubicBezTo>
                        <a:close/>
                        <a:moveTo>
                          <a:pt x="12" y="5"/>
                        </a:moveTo>
                        <a:cubicBezTo>
                          <a:pt x="8" y="5"/>
                          <a:pt x="5" y="7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7"/>
                          <a:pt x="66" y="5"/>
                          <a:pt x="62" y="5"/>
                        </a:cubicBezTo>
                        <a:lnTo>
                          <a:pt x="12" y="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" name="Freeform 45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127375"/>
                    <a:ext cx="123825" cy="36513"/>
                  </a:xfrm>
                  <a:custGeom>
                    <a:avLst/>
                    <a:gdLst>
                      <a:gd name="T0" fmla="*/ 62 w 73"/>
                      <a:gd name="T1" fmla="*/ 22 h 22"/>
                      <a:gd name="T2" fmla="*/ 12 w 73"/>
                      <a:gd name="T3" fmla="*/ 22 h 22"/>
                      <a:gd name="T4" fmla="*/ 0 w 73"/>
                      <a:gd name="T5" fmla="*/ 11 h 22"/>
                      <a:gd name="T6" fmla="*/ 12 w 73"/>
                      <a:gd name="T7" fmla="*/ 0 h 22"/>
                      <a:gd name="T8" fmla="*/ 62 w 73"/>
                      <a:gd name="T9" fmla="*/ 0 h 22"/>
                      <a:gd name="T10" fmla="*/ 73 w 73"/>
                      <a:gd name="T11" fmla="*/ 11 h 22"/>
                      <a:gd name="T12" fmla="*/ 62 w 73"/>
                      <a:gd name="T13" fmla="*/ 22 h 22"/>
                      <a:gd name="T14" fmla="*/ 12 w 73"/>
                      <a:gd name="T15" fmla="*/ 4 h 22"/>
                      <a:gd name="T16" fmla="*/ 5 w 73"/>
                      <a:gd name="T17" fmla="*/ 11 h 22"/>
                      <a:gd name="T18" fmla="*/ 12 w 73"/>
                      <a:gd name="T19" fmla="*/ 18 h 22"/>
                      <a:gd name="T20" fmla="*/ 62 w 73"/>
                      <a:gd name="T21" fmla="*/ 18 h 22"/>
                      <a:gd name="T22" fmla="*/ 69 w 73"/>
                      <a:gd name="T23" fmla="*/ 11 h 22"/>
                      <a:gd name="T24" fmla="*/ 62 w 73"/>
                      <a:gd name="T25" fmla="*/ 4 h 22"/>
                      <a:gd name="T26" fmla="*/ 12 w 73"/>
                      <a:gd name="T27" fmla="*/ 4 h 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2">
                        <a:moveTo>
                          <a:pt x="62" y="22"/>
                        </a:moveTo>
                        <a:cubicBezTo>
                          <a:pt x="12" y="22"/>
                          <a:pt x="12" y="22"/>
                          <a:pt x="12" y="22"/>
                        </a:cubicBezTo>
                        <a:cubicBezTo>
                          <a:pt x="6" y="22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2"/>
                          <a:pt x="62" y="22"/>
                        </a:cubicBezTo>
                        <a:close/>
                        <a:moveTo>
                          <a:pt x="12" y="4"/>
                        </a:moveTo>
                        <a:cubicBezTo>
                          <a:pt x="8" y="4"/>
                          <a:pt x="5" y="7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7"/>
                          <a:pt x="66" y="4"/>
                          <a:pt x="62" y="4"/>
                        </a:cubicBezTo>
                        <a:lnTo>
                          <a:pt x="12" y="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5" name="Freeform 46"/>
                  <p:cNvSpPr>
                    <a:spLocks/>
                  </p:cNvSpPr>
                  <p:nvPr/>
                </p:nvSpPr>
                <p:spPr bwMode="auto">
                  <a:xfrm>
                    <a:off x="2921000" y="3157538"/>
                    <a:ext cx="80963" cy="26988"/>
                  </a:xfrm>
                  <a:custGeom>
                    <a:avLst/>
                    <a:gdLst>
                      <a:gd name="T0" fmla="*/ 24 w 48"/>
                      <a:gd name="T1" fmla="*/ 16 h 16"/>
                      <a:gd name="T2" fmla="*/ 0 w 48"/>
                      <a:gd name="T3" fmla="*/ 2 h 16"/>
                      <a:gd name="T4" fmla="*/ 2 w 48"/>
                      <a:gd name="T5" fmla="*/ 0 h 16"/>
                      <a:gd name="T6" fmla="*/ 4 w 48"/>
                      <a:gd name="T7" fmla="*/ 2 h 16"/>
                      <a:gd name="T8" fmla="*/ 24 w 48"/>
                      <a:gd name="T9" fmla="*/ 11 h 16"/>
                      <a:gd name="T10" fmla="*/ 43 w 48"/>
                      <a:gd name="T11" fmla="*/ 2 h 16"/>
                      <a:gd name="T12" fmla="*/ 46 w 48"/>
                      <a:gd name="T13" fmla="*/ 0 h 16"/>
                      <a:gd name="T14" fmla="*/ 48 w 48"/>
                      <a:gd name="T15" fmla="*/ 2 h 16"/>
                      <a:gd name="T16" fmla="*/ 24 w 48"/>
                      <a:gd name="T17" fmla="*/ 16 h 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48" h="16">
                        <a:moveTo>
                          <a:pt x="24" y="16"/>
                        </a:moveTo>
                        <a:cubicBezTo>
                          <a:pt x="10" y="16"/>
                          <a:pt x="0" y="10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3" y="0"/>
                          <a:pt x="4" y="1"/>
                          <a:pt x="4" y="2"/>
                        </a:cubicBezTo>
                        <a:cubicBezTo>
                          <a:pt x="4" y="6"/>
                          <a:pt x="12" y="11"/>
                          <a:pt x="24" y="11"/>
                        </a:cubicBezTo>
                        <a:cubicBezTo>
                          <a:pt x="35" y="11"/>
                          <a:pt x="43" y="6"/>
                          <a:pt x="43" y="2"/>
                        </a:cubicBezTo>
                        <a:cubicBezTo>
                          <a:pt x="43" y="1"/>
                          <a:pt x="44" y="0"/>
                          <a:pt x="46" y="0"/>
                        </a:cubicBezTo>
                        <a:cubicBezTo>
                          <a:pt x="47" y="0"/>
                          <a:pt x="48" y="1"/>
                          <a:pt x="48" y="2"/>
                        </a:cubicBezTo>
                        <a:cubicBezTo>
                          <a:pt x="48" y="10"/>
                          <a:pt x="37" y="16"/>
                          <a:pt x="24" y="1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6" name="Freeform 47"/>
                  <p:cNvSpPr>
                    <a:spLocks noEditPoints="1"/>
                  </p:cNvSpPr>
                  <p:nvPr/>
                </p:nvSpPr>
                <p:spPr bwMode="auto">
                  <a:xfrm>
                    <a:off x="2832100" y="2760663"/>
                    <a:ext cx="260350" cy="314325"/>
                  </a:xfrm>
                  <a:custGeom>
                    <a:avLst/>
                    <a:gdLst>
                      <a:gd name="T0" fmla="*/ 101 w 154"/>
                      <a:gd name="T1" fmla="*/ 185 h 185"/>
                      <a:gd name="T2" fmla="*/ 53 w 154"/>
                      <a:gd name="T3" fmla="*/ 185 h 185"/>
                      <a:gd name="T4" fmla="*/ 32 w 154"/>
                      <a:gd name="T5" fmla="*/ 164 h 185"/>
                      <a:gd name="T6" fmla="*/ 32 w 154"/>
                      <a:gd name="T7" fmla="*/ 149 h 185"/>
                      <a:gd name="T8" fmla="*/ 22 w 154"/>
                      <a:gd name="T9" fmla="*/ 130 h 185"/>
                      <a:gd name="T10" fmla="*/ 0 w 154"/>
                      <a:gd name="T11" fmla="*/ 77 h 185"/>
                      <a:gd name="T12" fmla="*/ 77 w 154"/>
                      <a:gd name="T13" fmla="*/ 0 h 185"/>
                      <a:gd name="T14" fmla="*/ 154 w 154"/>
                      <a:gd name="T15" fmla="*/ 77 h 185"/>
                      <a:gd name="T16" fmla="*/ 132 w 154"/>
                      <a:gd name="T17" fmla="*/ 130 h 185"/>
                      <a:gd name="T18" fmla="*/ 122 w 154"/>
                      <a:gd name="T19" fmla="*/ 149 h 185"/>
                      <a:gd name="T20" fmla="*/ 122 w 154"/>
                      <a:gd name="T21" fmla="*/ 164 h 185"/>
                      <a:gd name="T22" fmla="*/ 101 w 154"/>
                      <a:gd name="T23" fmla="*/ 185 h 185"/>
                      <a:gd name="T24" fmla="*/ 77 w 154"/>
                      <a:gd name="T25" fmla="*/ 5 h 185"/>
                      <a:gd name="T26" fmla="*/ 5 w 154"/>
                      <a:gd name="T27" fmla="*/ 77 h 185"/>
                      <a:gd name="T28" fmla="*/ 25 w 154"/>
                      <a:gd name="T29" fmla="*/ 127 h 185"/>
                      <a:gd name="T30" fmla="*/ 36 w 154"/>
                      <a:gd name="T31" fmla="*/ 149 h 185"/>
                      <a:gd name="T32" fmla="*/ 36 w 154"/>
                      <a:gd name="T33" fmla="*/ 164 h 185"/>
                      <a:gd name="T34" fmla="*/ 53 w 154"/>
                      <a:gd name="T35" fmla="*/ 180 h 185"/>
                      <a:gd name="T36" fmla="*/ 101 w 154"/>
                      <a:gd name="T37" fmla="*/ 180 h 185"/>
                      <a:gd name="T38" fmla="*/ 117 w 154"/>
                      <a:gd name="T39" fmla="*/ 164 h 185"/>
                      <a:gd name="T40" fmla="*/ 117 w 154"/>
                      <a:gd name="T41" fmla="*/ 149 h 185"/>
                      <a:gd name="T42" fmla="*/ 129 w 154"/>
                      <a:gd name="T43" fmla="*/ 127 h 185"/>
                      <a:gd name="T44" fmla="*/ 149 w 154"/>
                      <a:gd name="T45" fmla="*/ 77 h 185"/>
                      <a:gd name="T46" fmla="*/ 77 w 154"/>
                      <a:gd name="T47" fmla="*/ 5 h 1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154" h="185">
                        <a:moveTo>
                          <a:pt x="101" y="185"/>
                        </a:moveTo>
                        <a:cubicBezTo>
                          <a:pt x="53" y="185"/>
                          <a:pt x="53" y="185"/>
                          <a:pt x="53" y="185"/>
                        </a:cubicBezTo>
                        <a:cubicBezTo>
                          <a:pt x="41" y="185"/>
                          <a:pt x="32" y="175"/>
                          <a:pt x="32" y="164"/>
                        </a:cubicBezTo>
                        <a:cubicBezTo>
                          <a:pt x="32" y="149"/>
                          <a:pt x="32" y="149"/>
                          <a:pt x="32" y="149"/>
                        </a:cubicBezTo>
                        <a:cubicBezTo>
                          <a:pt x="32" y="141"/>
                          <a:pt x="28" y="137"/>
                          <a:pt x="22" y="130"/>
                        </a:cubicBezTo>
                        <a:cubicBezTo>
                          <a:pt x="8" y="117"/>
                          <a:pt x="0" y="97"/>
                          <a:pt x="0" y="77"/>
                        </a:cubicBezTo>
                        <a:cubicBezTo>
                          <a:pt x="0" y="34"/>
                          <a:pt x="34" y="0"/>
                          <a:pt x="77" y="0"/>
                        </a:cubicBezTo>
                        <a:cubicBezTo>
                          <a:pt x="119" y="0"/>
                          <a:pt x="154" y="34"/>
                          <a:pt x="154" y="77"/>
                        </a:cubicBezTo>
                        <a:cubicBezTo>
                          <a:pt x="154" y="97"/>
                          <a:pt x="146" y="117"/>
                          <a:pt x="132" y="130"/>
                        </a:cubicBezTo>
                        <a:cubicBezTo>
                          <a:pt x="125" y="137"/>
                          <a:pt x="122" y="141"/>
                          <a:pt x="122" y="149"/>
                        </a:cubicBezTo>
                        <a:cubicBezTo>
                          <a:pt x="122" y="164"/>
                          <a:pt x="122" y="164"/>
                          <a:pt x="122" y="164"/>
                        </a:cubicBezTo>
                        <a:cubicBezTo>
                          <a:pt x="122" y="175"/>
                          <a:pt x="113" y="185"/>
                          <a:pt x="101" y="185"/>
                        </a:cubicBezTo>
                        <a:close/>
                        <a:moveTo>
                          <a:pt x="77" y="5"/>
                        </a:moveTo>
                        <a:cubicBezTo>
                          <a:pt x="37" y="5"/>
                          <a:pt x="5" y="37"/>
                          <a:pt x="5" y="77"/>
                        </a:cubicBezTo>
                        <a:cubicBezTo>
                          <a:pt x="5" y="96"/>
                          <a:pt x="12" y="114"/>
                          <a:pt x="25" y="127"/>
                        </a:cubicBezTo>
                        <a:cubicBezTo>
                          <a:pt x="32" y="134"/>
                          <a:pt x="36" y="140"/>
                          <a:pt x="36" y="149"/>
                        </a:cubicBezTo>
                        <a:cubicBezTo>
                          <a:pt x="36" y="164"/>
                          <a:pt x="36" y="164"/>
                          <a:pt x="36" y="164"/>
                        </a:cubicBezTo>
                        <a:cubicBezTo>
                          <a:pt x="36" y="173"/>
                          <a:pt x="44" y="180"/>
                          <a:pt x="53" y="180"/>
                        </a:cubicBezTo>
                        <a:cubicBezTo>
                          <a:pt x="101" y="180"/>
                          <a:pt x="101" y="180"/>
                          <a:pt x="101" y="180"/>
                        </a:cubicBezTo>
                        <a:cubicBezTo>
                          <a:pt x="110" y="180"/>
                          <a:pt x="117" y="173"/>
                          <a:pt x="117" y="164"/>
                        </a:cubicBezTo>
                        <a:cubicBezTo>
                          <a:pt x="117" y="149"/>
                          <a:pt x="117" y="149"/>
                          <a:pt x="117" y="149"/>
                        </a:cubicBezTo>
                        <a:cubicBezTo>
                          <a:pt x="117" y="140"/>
                          <a:pt x="122" y="134"/>
                          <a:pt x="129" y="127"/>
                        </a:cubicBezTo>
                        <a:cubicBezTo>
                          <a:pt x="142" y="114"/>
                          <a:pt x="149" y="96"/>
                          <a:pt x="149" y="77"/>
                        </a:cubicBezTo>
                        <a:cubicBezTo>
                          <a:pt x="149" y="37"/>
                          <a:pt x="117" y="5"/>
                          <a:pt x="77" y="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7" name="Freeform 48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065463"/>
                    <a:ext cx="123825" cy="39688"/>
                  </a:xfrm>
                  <a:custGeom>
                    <a:avLst/>
                    <a:gdLst>
                      <a:gd name="T0" fmla="*/ 62 w 73"/>
                      <a:gd name="T1" fmla="*/ 23 h 23"/>
                      <a:gd name="T2" fmla="*/ 12 w 73"/>
                      <a:gd name="T3" fmla="*/ 23 h 23"/>
                      <a:gd name="T4" fmla="*/ 0 w 73"/>
                      <a:gd name="T5" fmla="*/ 11 h 23"/>
                      <a:gd name="T6" fmla="*/ 12 w 73"/>
                      <a:gd name="T7" fmla="*/ 0 h 23"/>
                      <a:gd name="T8" fmla="*/ 62 w 73"/>
                      <a:gd name="T9" fmla="*/ 0 h 23"/>
                      <a:gd name="T10" fmla="*/ 73 w 73"/>
                      <a:gd name="T11" fmla="*/ 11 h 23"/>
                      <a:gd name="T12" fmla="*/ 62 w 73"/>
                      <a:gd name="T13" fmla="*/ 23 h 23"/>
                      <a:gd name="T14" fmla="*/ 12 w 73"/>
                      <a:gd name="T15" fmla="*/ 5 h 23"/>
                      <a:gd name="T16" fmla="*/ 5 w 73"/>
                      <a:gd name="T17" fmla="*/ 11 h 23"/>
                      <a:gd name="T18" fmla="*/ 12 w 73"/>
                      <a:gd name="T19" fmla="*/ 18 h 23"/>
                      <a:gd name="T20" fmla="*/ 62 w 73"/>
                      <a:gd name="T21" fmla="*/ 18 h 23"/>
                      <a:gd name="T22" fmla="*/ 69 w 73"/>
                      <a:gd name="T23" fmla="*/ 11 h 23"/>
                      <a:gd name="T24" fmla="*/ 62 w 73"/>
                      <a:gd name="T25" fmla="*/ 5 h 23"/>
                      <a:gd name="T26" fmla="*/ 12 w 73"/>
                      <a:gd name="T27" fmla="*/ 5 h 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3">
                        <a:moveTo>
                          <a:pt x="62" y="23"/>
                        </a:moveTo>
                        <a:cubicBezTo>
                          <a:pt x="12" y="23"/>
                          <a:pt x="12" y="23"/>
                          <a:pt x="12" y="23"/>
                        </a:cubicBezTo>
                        <a:cubicBezTo>
                          <a:pt x="6" y="23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3"/>
                          <a:pt x="62" y="23"/>
                        </a:cubicBezTo>
                        <a:close/>
                        <a:moveTo>
                          <a:pt x="12" y="5"/>
                        </a:moveTo>
                        <a:cubicBezTo>
                          <a:pt x="8" y="5"/>
                          <a:pt x="5" y="8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8"/>
                          <a:pt x="66" y="5"/>
                          <a:pt x="62" y="5"/>
                        </a:cubicBezTo>
                        <a:lnTo>
                          <a:pt x="12" y="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pic>
            <p:nvPicPr>
              <p:cNvPr id="98" name="Picture 8"/>
              <p:cNvPicPr>
                <a:picLocks noChangeAspect="1" noChangeArrowheads="1"/>
              </p:cNvPicPr>
              <p:nvPr/>
            </p:nvPicPr>
            <p:blipFill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637985" y="4234947"/>
                <a:ext cx="179067" cy="2008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99" name="Picture 7"/>
              <p:cNvPicPr>
                <a:picLocks noChangeAspect="1" noChangeArrowheads="1"/>
              </p:cNvPicPr>
              <p:nvPr/>
            </p:nvPicPr>
            <p:blipFill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882052" y="4259294"/>
                <a:ext cx="132897" cy="178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4" name="Gruppo 3"/>
            <p:cNvGrpSpPr/>
            <p:nvPr/>
          </p:nvGrpSpPr>
          <p:grpSpPr>
            <a:xfrm>
              <a:off x="234555" y="3350220"/>
              <a:ext cx="553193" cy="213554"/>
              <a:chOff x="252661" y="3775729"/>
              <a:chExt cx="553193" cy="213554"/>
            </a:xfrm>
          </p:grpSpPr>
          <p:pic>
            <p:nvPicPr>
              <p:cNvPr id="50" name="Picture 2"/>
              <p:cNvPicPr>
                <a:picLocks noChangeAspect="1" noChangeArrowheads="1"/>
              </p:cNvPicPr>
              <p:nvPr/>
            </p:nvPicPr>
            <p:blipFill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52661" y="3796373"/>
                <a:ext cx="110670" cy="1600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51" name="Gruppo 50"/>
              <p:cNvGrpSpPr/>
              <p:nvPr/>
            </p:nvGrpSpPr>
            <p:grpSpPr>
              <a:xfrm>
                <a:off x="412315" y="3796026"/>
                <a:ext cx="154572" cy="193257"/>
                <a:chOff x="2704872" y="4984213"/>
                <a:chExt cx="795318" cy="989422"/>
              </a:xfrm>
            </p:grpSpPr>
            <p:sp>
              <p:nvSpPr>
                <p:cNvPr id="54" name="Oval 14"/>
                <p:cNvSpPr>
                  <a:spLocks noChangeArrowheads="1"/>
                </p:cNvSpPr>
                <p:nvPr/>
              </p:nvSpPr>
              <p:spPr bwMode="auto">
                <a:xfrm>
                  <a:off x="2704872" y="4984213"/>
                  <a:ext cx="795318" cy="797422"/>
                </a:xfrm>
                <a:prstGeom prst="ellipse">
                  <a:avLst/>
                </a:prstGeom>
                <a:solidFill>
                  <a:srgbClr val="27579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55" name="Group 65"/>
                <p:cNvGrpSpPr/>
                <p:nvPr/>
              </p:nvGrpSpPr>
              <p:grpSpPr>
                <a:xfrm>
                  <a:off x="2930001" y="5411863"/>
                  <a:ext cx="345059" cy="561772"/>
                  <a:chOff x="2832100" y="2760663"/>
                  <a:chExt cx="260350" cy="423863"/>
                </a:xfrm>
              </p:grpSpPr>
              <p:sp>
                <p:nvSpPr>
                  <p:cNvPr id="56" name="Freeform 44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095625"/>
                    <a:ext cx="123825" cy="38100"/>
                  </a:xfrm>
                  <a:custGeom>
                    <a:avLst/>
                    <a:gdLst>
                      <a:gd name="T0" fmla="*/ 62 w 73"/>
                      <a:gd name="T1" fmla="*/ 22 h 22"/>
                      <a:gd name="T2" fmla="*/ 12 w 73"/>
                      <a:gd name="T3" fmla="*/ 22 h 22"/>
                      <a:gd name="T4" fmla="*/ 0 w 73"/>
                      <a:gd name="T5" fmla="*/ 11 h 22"/>
                      <a:gd name="T6" fmla="*/ 12 w 73"/>
                      <a:gd name="T7" fmla="*/ 0 h 22"/>
                      <a:gd name="T8" fmla="*/ 62 w 73"/>
                      <a:gd name="T9" fmla="*/ 0 h 22"/>
                      <a:gd name="T10" fmla="*/ 73 w 73"/>
                      <a:gd name="T11" fmla="*/ 11 h 22"/>
                      <a:gd name="T12" fmla="*/ 62 w 73"/>
                      <a:gd name="T13" fmla="*/ 22 h 22"/>
                      <a:gd name="T14" fmla="*/ 12 w 73"/>
                      <a:gd name="T15" fmla="*/ 5 h 22"/>
                      <a:gd name="T16" fmla="*/ 5 w 73"/>
                      <a:gd name="T17" fmla="*/ 11 h 22"/>
                      <a:gd name="T18" fmla="*/ 12 w 73"/>
                      <a:gd name="T19" fmla="*/ 18 h 22"/>
                      <a:gd name="T20" fmla="*/ 62 w 73"/>
                      <a:gd name="T21" fmla="*/ 18 h 22"/>
                      <a:gd name="T22" fmla="*/ 69 w 73"/>
                      <a:gd name="T23" fmla="*/ 11 h 22"/>
                      <a:gd name="T24" fmla="*/ 62 w 73"/>
                      <a:gd name="T25" fmla="*/ 5 h 22"/>
                      <a:gd name="T26" fmla="*/ 12 w 73"/>
                      <a:gd name="T27" fmla="*/ 5 h 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2">
                        <a:moveTo>
                          <a:pt x="62" y="22"/>
                        </a:moveTo>
                        <a:cubicBezTo>
                          <a:pt x="12" y="22"/>
                          <a:pt x="12" y="22"/>
                          <a:pt x="12" y="22"/>
                        </a:cubicBezTo>
                        <a:cubicBezTo>
                          <a:pt x="6" y="22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2"/>
                          <a:pt x="62" y="22"/>
                        </a:cubicBezTo>
                        <a:close/>
                        <a:moveTo>
                          <a:pt x="12" y="5"/>
                        </a:moveTo>
                        <a:cubicBezTo>
                          <a:pt x="8" y="5"/>
                          <a:pt x="5" y="7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7"/>
                          <a:pt x="66" y="5"/>
                          <a:pt x="62" y="5"/>
                        </a:cubicBezTo>
                        <a:lnTo>
                          <a:pt x="12" y="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45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127375"/>
                    <a:ext cx="123825" cy="36513"/>
                  </a:xfrm>
                  <a:custGeom>
                    <a:avLst/>
                    <a:gdLst>
                      <a:gd name="T0" fmla="*/ 62 w 73"/>
                      <a:gd name="T1" fmla="*/ 22 h 22"/>
                      <a:gd name="T2" fmla="*/ 12 w 73"/>
                      <a:gd name="T3" fmla="*/ 22 h 22"/>
                      <a:gd name="T4" fmla="*/ 0 w 73"/>
                      <a:gd name="T5" fmla="*/ 11 h 22"/>
                      <a:gd name="T6" fmla="*/ 12 w 73"/>
                      <a:gd name="T7" fmla="*/ 0 h 22"/>
                      <a:gd name="T8" fmla="*/ 62 w 73"/>
                      <a:gd name="T9" fmla="*/ 0 h 22"/>
                      <a:gd name="T10" fmla="*/ 73 w 73"/>
                      <a:gd name="T11" fmla="*/ 11 h 22"/>
                      <a:gd name="T12" fmla="*/ 62 w 73"/>
                      <a:gd name="T13" fmla="*/ 22 h 22"/>
                      <a:gd name="T14" fmla="*/ 12 w 73"/>
                      <a:gd name="T15" fmla="*/ 4 h 22"/>
                      <a:gd name="T16" fmla="*/ 5 w 73"/>
                      <a:gd name="T17" fmla="*/ 11 h 22"/>
                      <a:gd name="T18" fmla="*/ 12 w 73"/>
                      <a:gd name="T19" fmla="*/ 18 h 22"/>
                      <a:gd name="T20" fmla="*/ 62 w 73"/>
                      <a:gd name="T21" fmla="*/ 18 h 22"/>
                      <a:gd name="T22" fmla="*/ 69 w 73"/>
                      <a:gd name="T23" fmla="*/ 11 h 22"/>
                      <a:gd name="T24" fmla="*/ 62 w 73"/>
                      <a:gd name="T25" fmla="*/ 4 h 22"/>
                      <a:gd name="T26" fmla="*/ 12 w 73"/>
                      <a:gd name="T27" fmla="*/ 4 h 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2">
                        <a:moveTo>
                          <a:pt x="62" y="22"/>
                        </a:moveTo>
                        <a:cubicBezTo>
                          <a:pt x="12" y="22"/>
                          <a:pt x="12" y="22"/>
                          <a:pt x="12" y="22"/>
                        </a:cubicBezTo>
                        <a:cubicBezTo>
                          <a:pt x="6" y="22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2"/>
                          <a:pt x="62" y="22"/>
                        </a:cubicBezTo>
                        <a:close/>
                        <a:moveTo>
                          <a:pt x="12" y="4"/>
                        </a:moveTo>
                        <a:cubicBezTo>
                          <a:pt x="8" y="4"/>
                          <a:pt x="5" y="7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7"/>
                          <a:pt x="66" y="4"/>
                          <a:pt x="62" y="4"/>
                        </a:cubicBezTo>
                        <a:lnTo>
                          <a:pt x="12" y="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8" name="Freeform 46"/>
                  <p:cNvSpPr>
                    <a:spLocks/>
                  </p:cNvSpPr>
                  <p:nvPr/>
                </p:nvSpPr>
                <p:spPr bwMode="auto">
                  <a:xfrm>
                    <a:off x="2921000" y="3157538"/>
                    <a:ext cx="80963" cy="26988"/>
                  </a:xfrm>
                  <a:custGeom>
                    <a:avLst/>
                    <a:gdLst>
                      <a:gd name="T0" fmla="*/ 24 w 48"/>
                      <a:gd name="T1" fmla="*/ 16 h 16"/>
                      <a:gd name="T2" fmla="*/ 0 w 48"/>
                      <a:gd name="T3" fmla="*/ 2 h 16"/>
                      <a:gd name="T4" fmla="*/ 2 w 48"/>
                      <a:gd name="T5" fmla="*/ 0 h 16"/>
                      <a:gd name="T6" fmla="*/ 4 w 48"/>
                      <a:gd name="T7" fmla="*/ 2 h 16"/>
                      <a:gd name="T8" fmla="*/ 24 w 48"/>
                      <a:gd name="T9" fmla="*/ 11 h 16"/>
                      <a:gd name="T10" fmla="*/ 43 w 48"/>
                      <a:gd name="T11" fmla="*/ 2 h 16"/>
                      <a:gd name="T12" fmla="*/ 46 w 48"/>
                      <a:gd name="T13" fmla="*/ 0 h 16"/>
                      <a:gd name="T14" fmla="*/ 48 w 48"/>
                      <a:gd name="T15" fmla="*/ 2 h 16"/>
                      <a:gd name="T16" fmla="*/ 24 w 48"/>
                      <a:gd name="T17" fmla="*/ 16 h 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48" h="16">
                        <a:moveTo>
                          <a:pt x="24" y="16"/>
                        </a:moveTo>
                        <a:cubicBezTo>
                          <a:pt x="10" y="16"/>
                          <a:pt x="0" y="10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3" y="0"/>
                          <a:pt x="4" y="1"/>
                          <a:pt x="4" y="2"/>
                        </a:cubicBezTo>
                        <a:cubicBezTo>
                          <a:pt x="4" y="6"/>
                          <a:pt x="12" y="11"/>
                          <a:pt x="24" y="11"/>
                        </a:cubicBezTo>
                        <a:cubicBezTo>
                          <a:pt x="35" y="11"/>
                          <a:pt x="43" y="6"/>
                          <a:pt x="43" y="2"/>
                        </a:cubicBezTo>
                        <a:cubicBezTo>
                          <a:pt x="43" y="1"/>
                          <a:pt x="44" y="0"/>
                          <a:pt x="46" y="0"/>
                        </a:cubicBezTo>
                        <a:cubicBezTo>
                          <a:pt x="47" y="0"/>
                          <a:pt x="48" y="1"/>
                          <a:pt x="48" y="2"/>
                        </a:cubicBezTo>
                        <a:cubicBezTo>
                          <a:pt x="48" y="10"/>
                          <a:pt x="37" y="16"/>
                          <a:pt x="24" y="1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Freeform 47"/>
                  <p:cNvSpPr>
                    <a:spLocks noEditPoints="1"/>
                  </p:cNvSpPr>
                  <p:nvPr/>
                </p:nvSpPr>
                <p:spPr bwMode="auto">
                  <a:xfrm>
                    <a:off x="2832100" y="2760663"/>
                    <a:ext cx="260350" cy="314325"/>
                  </a:xfrm>
                  <a:custGeom>
                    <a:avLst/>
                    <a:gdLst>
                      <a:gd name="T0" fmla="*/ 101 w 154"/>
                      <a:gd name="T1" fmla="*/ 185 h 185"/>
                      <a:gd name="T2" fmla="*/ 53 w 154"/>
                      <a:gd name="T3" fmla="*/ 185 h 185"/>
                      <a:gd name="T4" fmla="*/ 32 w 154"/>
                      <a:gd name="T5" fmla="*/ 164 h 185"/>
                      <a:gd name="T6" fmla="*/ 32 w 154"/>
                      <a:gd name="T7" fmla="*/ 149 h 185"/>
                      <a:gd name="T8" fmla="*/ 22 w 154"/>
                      <a:gd name="T9" fmla="*/ 130 h 185"/>
                      <a:gd name="T10" fmla="*/ 0 w 154"/>
                      <a:gd name="T11" fmla="*/ 77 h 185"/>
                      <a:gd name="T12" fmla="*/ 77 w 154"/>
                      <a:gd name="T13" fmla="*/ 0 h 185"/>
                      <a:gd name="T14" fmla="*/ 154 w 154"/>
                      <a:gd name="T15" fmla="*/ 77 h 185"/>
                      <a:gd name="T16" fmla="*/ 132 w 154"/>
                      <a:gd name="T17" fmla="*/ 130 h 185"/>
                      <a:gd name="T18" fmla="*/ 122 w 154"/>
                      <a:gd name="T19" fmla="*/ 149 h 185"/>
                      <a:gd name="T20" fmla="*/ 122 w 154"/>
                      <a:gd name="T21" fmla="*/ 164 h 185"/>
                      <a:gd name="T22" fmla="*/ 101 w 154"/>
                      <a:gd name="T23" fmla="*/ 185 h 185"/>
                      <a:gd name="T24" fmla="*/ 77 w 154"/>
                      <a:gd name="T25" fmla="*/ 5 h 185"/>
                      <a:gd name="T26" fmla="*/ 5 w 154"/>
                      <a:gd name="T27" fmla="*/ 77 h 185"/>
                      <a:gd name="T28" fmla="*/ 25 w 154"/>
                      <a:gd name="T29" fmla="*/ 127 h 185"/>
                      <a:gd name="T30" fmla="*/ 36 w 154"/>
                      <a:gd name="T31" fmla="*/ 149 h 185"/>
                      <a:gd name="T32" fmla="*/ 36 w 154"/>
                      <a:gd name="T33" fmla="*/ 164 h 185"/>
                      <a:gd name="T34" fmla="*/ 53 w 154"/>
                      <a:gd name="T35" fmla="*/ 180 h 185"/>
                      <a:gd name="T36" fmla="*/ 101 w 154"/>
                      <a:gd name="T37" fmla="*/ 180 h 185"/>
                      <a:gd name="T38" fmla="*/ 117 w 154"/>
                      <a:gd name="T39" fmla="*/ 164 h 185"/>
                      <a:gd name="T40" fmla="*/ 117 w 154"/>
                      <a:gd name="T41" fmla="*/ 149 h 185"/>
                      <a:gd name="T42" fmla="*/ 129 w 154"/>
                      <a:gd name="T43" fmla="*/ 127 h 185"/>
                      <a:gd name="T44" fmla="*/ 149 w 154"/>
                      <a:gd name="T45" fmla="*/ 77 h 185"/>
                      <a:gd name="T46" fmla="*/ 77 w 154"/>
                      <a:gd name="T47" fmla="*/ 5 h 1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154" h="185">
                        <a:moveTo>
                          <a:pt x="101" y="185"/>
                        </a:moveTo>
                        <a:cubicBezTo>
                          <a:pt x="53" y="185"/>
                          <a:pt x="53" y="185"/>
                          <a:pt x="53" y="185"/>
                        </a:cubicBezTo>
                        <a:cubicBezTo>
                          <a:pt x="41" y="185"/>
                          <a:pt x="32" y="175"/>
                          <a:pt x="32" y="164"/>
                        </a:cubicBezTo>
                        <a:cubicBezTo>
                          <a:pt x="32" y="149"/>
                          <a:pt x="32" y="149"/>
                          <a:pt x="32" y="149"/>
                        </a:cubicBezTo>
                        <a:cubicBezTo>
                          <a:pt x="32" y="141"/>
                          <a:pt x="28" y="137"/>
                          <a:pt x="22" y="130"/>
                        </a:cubicBezTo>
                        <a:cubicBezTo>
                          <a:pt x="8" y="117"/>
                          <a:pt x="0" y="97"/>
                          <a:pt x="0" y="77"/>
                        </a:cubicBezTo>
                        <a:cubicBezTo>
                          <a:pt x="0" y="34"/>
                          <a:pt x="34" y="0"/>
                          <a:pt x="77" y="0"/>
                        </a:cubicBezTo>
                        <a:cubicBezTo>
                          <a:pt x="119" y="0"/>
                          <a:pt x="154" y="34"/>
                          <a:pt x="154" y="77"/>
                        </a:cubicBezTo>
                        <a:cubicBezTo>
                          <a:pt x="154" y="97"/>
                          <a:pt x="146" y="117"/>
                          <a:pt x="132" y="130"/>
                        </a:cubicBezTo>
                        <a:cubicBezTo>
                          <a:pt x="125" y="137"/>
                          <a:pt x="122" y="141"/>
                          <a:pt x="122" y="149"/>
                        </a:cubicBezTo>
                        <a:cubicBezTo>
                          <a:pt x="122" y="164"/>
                          <a:pt x="122" y="164"/>
                          <a:pt x="122" y="164"/>
                        </a:cubicBezTo>
                        <a:cubicBezTo>
                          <a:pt x="122" y="175"/>
                          <a:pt x="113" y="185"/>
                          <a:pt x="101" y="185"/>
                        </a:cubicBezTo>
                        <a:close/>
                        <a:moveTo>
                          <a:pt x="77" y="5"/>
                        </a:moveTo>
                        <a:cubicBezTo>
                          <a:pt x="37" y="5"/>
                          <a:pt x="5" y="37"/>
                          <a:pt x="5" y="77"/>
                        </a:cubicBezTo>
                        <a:cubicBezTo>
                          <a:pt x="5" y="96"/>
                          <a:pt x="12" y="114"/>
                          <a:pt x="25" y="127"/>
                        </a:cubicBezTo>
                        <a:cubicBezTo>
                          <a:pt x="32" y="134"/>
                          <a:pt x="36" y="140"/>
                          <a:pt x="36" y="149"/>
                        </a:cubicBezTo>
                        <a:cubicBezTo>
                          <a:pt x="36" y="164"/>
                          <a:pt x="36" y="164"/>
                          <a:pt x="36" y="164"/>
                        </a:cubicBezTo>
                        <a:cubicBezTo>
                          <a:pt x="36" y="173"/>
                          <a:pt x="44" y="180"/>
                          <a:pt x="53" y="180"/>
                        </a:cubicBezTo>
                        <a:cubicBezTo>
                          <a:pt x="101" y="180"/>
                          <a:pt x="101" y="180"/>
                          <a:pt x="101" y="180"/>
                        </a:cubicBezTo>
                        <a:cubicBezTo>
                          <a:pt x="110" y="180"/>
                          <a:pt x="117" y="173"/>
                          <a:pt x="117" y="164"/>
                        </a:cubicBezTo>
                        <a:cubicBezTo>
                          <a:pt x="117" y="149"/>
                          <a:pt x="117" y="149"/>
                          <a:pt x="117" y="149"/>
                        </a:cubicBezTo>
                        <a:cubicBezTo>
                          <a:pt x="117" y="140"/>
                          <a:pt x="122" y="134"/>
                          <a:pt x="129" y="127"/>
                        </a:cubicBezTo>
                        <a:cubicBezTo>
                          <a:pt x="142" y="114"/>
                          <a:pt x="149" y="96"/>
                          <a:pt x="149" y="77"/>
                        </a:cubicBezTo>
                        <a:cubicBezTo>
                          <a:pt x="149" y="37"/>
                          <a:pt x="117" y="5"/>
                          <a:pt x="77" y="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48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065463"/>
                    <a:ext cx="123825" cy="39688"/>
                  </a:xfrm>
                  <a:custGeom>
                    <a:avLst/>
                    <a:gdLst>
                      <a:gd name="T0" fmla="*/ 62 w 73"/>
                      <a:gd name="T1" fmla="*/ 23 h 23"/>
                      <a:gd name="T2" fmla="*/ 12 w 73"/>
                      <a:gd name="T3" fmla="*/ 23 h 23"/>
                      <a:gd name="T4" fmla="*/ 0 w 73"/>
                      <a:gd name="T5" fmla="*/ 11 h 23"/>
                      <a:gd name="T6" fmla="*/ 12 w 73"/>
                      <a:gd name="T7" fmla="*/ 0 h 23"/>
                      <a:gd name="T8" fmla="*/ 62 w 73"/>
                      <a:gd name="T9" fmla="*/ 0 h 23"/>
                      <a:gd name="T10" fmla="*/ 73 w 73"/>
                      <a:gd name="T11" fmla="*/ 11 h 23"/>
                      <a:gd name="T12" fmla="*/ 62 w 73"/>
                      <a:gd name="T13" fmla="*/ 23 h 23"/>
                      <a:gd name="T14" fmla="*/ 12 w 73"/>
                      <a:gd name="T15" fmla="*/ 5 h 23"/>
                      <a:gd name="T16" fmla="*/ 5 w 73"/>
                      <a:gd name="T17" fmla="*/ 11 h 23"/>
                      <a:gd name="T18" fmla="*/ 12 w 73"/>
                      <a:gd name="T19" fmla="*/ 18 h 23"/>
                      <a:gd name="T20" fmla="*/ 62 w 73"/>
                      <a:gd name="T21" fmla="*/ 18 h 23"/>
                      <a:gd name="T22" fmla="*/ 69 w 73"/>
                      <a:gd name="T23" fmla="*/ 11 h 23"/>
                      <a:gd name="T24" fmla="*/ 62 w 73"/>
                      <a:gd name="T25" fmla="*/ 5 h 23"/>
                      <a:gd name="T26" fmla="*/ 12 w 73"/>
                      <a:gd name="T27" fmla="*/ 5 h 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3">
                        <a:moveTo>
                          <a:pt x="62" y="23"/>
                        </a:moveTo>
                        <a:cubicBezTo>
                          <a:pt x="12" y="23"/>
                          <a:pt x="12" y="23"/>
                          <a:pt x="12" y="23"/>
                        </a:cubicBezTo>
                        <a:cubicBezTo>
                          <a:pt x="6" y="23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3"/>
                          <a:pt x="62" y="23"/>
                        </a:cubicBezTo>
                        <a:close/>
                        <a:moveTo>
                          <a:pt x="12" y="5"/>
                        </a:moveTo>
                        <a:cubicBezTo>
                          <a:pt x="8" y="5"/>
                          <a:pt x="5" y="8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8"/>
                          <a:pt x="66" y="5"/>
                          <a:pt x="62" y="5"/>
                        </a:cubicBezTo>
                        <a:lnTo>
                          <a:pt x="12" y="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pic>
            <p:nvPicPr>
              <p:cNvPr id="52" name="Picture 8"/>
              <p:cNvPicPr>
                <a:picLocks noChangeAspect="1" noChangeArrowheads="1"/>
              </p:cNvPicPr>
              <p:nvPr/>
            </p:nvPicPr>
            <p:blipFill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626786" y="3775729"/>
                <a:ext cx="179068" cy="2008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5" name="Gruppo 4"/>
            <p:cNvGrpSpPr/>
            <p:nvPr/>
          </p:nvGrpSpPr>
          <p:grpSpPr>
            <a:xfrm>
              <a:off x="225483" y="2458686"/>
              <a:ext cx="314226" cy="707250"/>
              <a:chOff x="225483" y="2458686"/>
              <a:chExt cx="314226" cy="707250"/>
            </a:xfrm>
          </p:grpSpPr>
          <p:grpSp>
            <p:nvGrpSpPr>
              <p:cNvPr id="39" name="Gruppo 38"/>
              <p:cNvGrpSpPr/>
              <p:nvPr/>
            </p:nvGrpSpPr>
            <p:grpSpPr>
              <a:xfrm>
                <a:off x="225483" y="2918893"/>
                <a:ext cx="314226" cy="247043"/>
                <a:chOff x="729860" y="3559626"/>
                <a:chExt cx="488467" cy="384031"/>
              </a:xfrm>
            </p:grpSpPr>
            <p:pic>
              <p:nvPicPr>
                <p:cNvPr id="41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29860" y="3560164"/>
                  <a:ext cx="172037" cy="2488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42" name="Gruppo 41"/>
                <p:cNvGrpSpPr/>
                <p:nvPr/>
              </p:nvGrpSpPr>
              <p:grpSpPr>
                <a:xfrm>
                  <a:off x="978044" y="3559626"/>
                  <a:ext cx="240283" cy="384031"/>
                  <a:chOff x="2704872" y="4708843"/>
                  <a:chExt cx="795318" cy="1264792"/>
                </a:xfrm>
              </p:grpSpPr>
              <p:sp>
                <p:nvSpPr>
                  <p:cNvPr id="43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4708843"/>
                    <a:ext cx="795318" cy="797423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44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45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6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7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9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</p:grpSp>
          <p:pic>
            <p:nvPicPr>
              <p:cNvPr id="40" name="Picture 2"/>
              <p:cNvPicPr>
                <a:picLocks noChangeAspect="1" noChangeArrowheads="1"/>
              </p:cNvPicPr>
              <p:nvPr/>
            </p:nvPicPr>
            <p:blipFill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45363" y="2458686"/>
                <a:ext cx="110670" cy="1600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09" name="Rettangolo 108"/>
          <p:cNvSpPr/>
          <p:nvPr/>
        </p:nvSpPr>
        <p:spPr>
          <a:xfrm>
            <a:off x="3633554" y="1353159"/>
            <a:ext cx="2102372" cy="320541"/>
          </a:xfrm>
          <a:prstGeom prst="rect">
            <a:avLst/>
          </a:prstGeom>
          <a:solidFill>
            <a:srgbClr val="2757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NORD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387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38909" y="1815827"/>
            <a:ext cx="6834909" cy="2877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38909" y="1922123"/>
            <a:ext cx="734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25482" y="950859"/>
            <a:ext cx="89185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Gli </a:t>
            </a:r>
            <a:r>
              <a:rPr lang="it-IT" sz="1500" b="1" cap="small" dirty="0">
                <a:solidFill>
                  <a:srgbClr val="0B5EB1"/>
                </a:solidFill>
                <a:latin typeface="HelveticaNeueLT Std Bold"/>
              </a:rPr>
              <a:t>effetti delle soluzioni d’innovazione </a:t>
            </a:r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energetica: </a:t>
            </a:r>
            <a:r>
              <a:rPr lang="it-IT" sz="1500" b="1" cap="small" dirty="0">
                <a:solidFill>
                  <a:srgbClr val="0B5EB1"/>
                </a:solidFill>
                <a:latin typeface="HelveticaNeueLT Std Bold"/>
              </a:rPr>
              <a:t>“Non residenziale - scuole”</a:t>
            </a:r>
          </a:p>
        </p:txBody>
      </p:sp>
      <p:sp>
        <p:nvSpPr>
          <p:cNvPr id="109" name="Rettangolo 108"/>
          <p:cNvSpPr/>
          <p:nvPr/>
        </p:nvSpPr>
        <p:spPr>
          <a:xfrm>
            <a:off x="3633554" y="1279200"/>
            <a:ext cx="2102372" cy="320541"/>
          </a:xfrm>
          <a:prstGeom prst="rect">
            <a:avLst/>
          </a:prstGeom>
          <a:solidFill>
            <a:srgbClr val="2757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NORD</a:t>
            </a:r>
            <a:endParaRPr lang="it-IT" dirty="0"/>
          </a:p>
        </p:txBody>
      </p:sp>
      <p:graphicFrame>
        <p:nvGraphicFramePr>
          <p:cNvPr id="53" name="Segnaposto contenut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2684648"/>
              </p:ext>
            </p:extLst>
          </p:nvPr>
        </p:nvGraphicFramePr>
        <p:xfrm>
          <a:off x="115550" y="1671385"/>
          <a:ext cx="8865113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009">
                  <a:extLst>
                    <a:ext uri="{9D8B030D-6E8A-4147-A177-3AD203B41FA5}">
                      <a16:colId xmlns="" xmlns:a16="http://schemas.microsoft.com/office/drawing/2014/main" val="3302846389"/>
                    </a:ext>
                  </a:extLst>
                </a:gridCol>
                <a:gridCol w="7744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68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3589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246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8503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7612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5429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1578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457969">
                <a:tc>
                  <a:txBody>
                    <a:bodyPr/>
                    <a:lstStyle/>
                    <a:p>
                      <a:pPr algn="ctr"/>
                      <a:endParaRPr lang="it-IT" sz="800" b="1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err="1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Capex</a:t>
                      </a:r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/>
                      </a:r>
                      <a:b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</a:br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[€]</a:t>
                      </a:r>
                      <a:endParaRPr lang="it-IT" sz="800" b="1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PBT 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senza incentivi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[Anni] (attualizzato) (*)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PBT 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con incentivi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[Anni]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(attualizzato)(*)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IRR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senza incentivi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[%]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IRR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con incentivi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[%]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Classe</a:t>
                      </a:r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 energetica PRE e POST-INTERVENTI</a:t>
                      </a:r>
                      <a:endParaRPr lang="it-IT" sz="800" b="1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Risparmio Bolletta</a:t>
                      </a:r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[%]</a:t>
                      </a:r>
                      <a:endParaRPr lang="it-IT" sz="800" b="1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Variazione del comfort abitativo (**) e</a:t>
                      </a:r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 del</a:t>
                      </a:r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 valore/</a:t>
                      </a:r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attrattività dell’immobile (***)</a:t>
                      </a:r>
                      <a:endParaRPr lang="it-IT" sz="800" b="1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0994935"/>
                  </a:ext>
                </a:extLst>
              </a:tr>
              <a:tr h="254427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IMPLEMENTAZIONE 1</a:t>
                      </a:r>
                    </a:p>
                    <a:p>
                      <a:pPr algn="ctr"/>
                      <a:endParaRPr lang="it-IT" sz="800" b="1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algn="ctr"/>
                      <a:endParaRPr lang="it-IT" sz="800" b="1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30.150 €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10 anni</a:t>
                      </a:r>
                    </a:p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(10 anni)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6 anni</a:t>
                      </a:r>
                    </a:p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(6 anni)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9%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14%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E 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  <a:sym typeface="Wingdings"/>
                        </a:rPr>
                        <a:t>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D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9%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↑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74674979"/>
                  </a:ext>
                </a:extLst>
              </a:tr>
              <a:tr h="254427">
                <a:tc>
                  <a:txBody>
                    <a:bodyPr/>
                    <a:lstStyle/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IMPLEMENTAZIONE 2</a:t>
                      </a:r>
                    </a:p>
                    <a:p>
                      <a:pPr algn="ctr"/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algn="ctr"/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44.745 €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5 anni 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(6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4 anni</a:t>
                      </a:r>
                    </a:p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(5 anni)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20,2%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23,9%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E 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  <a:sym typeface="Wingdings"/>
                        </a:rPr>
                        <a:t></a:t>
                      </a:r>
                      <a:r>
                        <a:rPr lang="it-IT" sz="800" b="0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D</a:t>
                      </a:r>
                      <a:endParaRPr lang="it-IT" sz="800" b="0" dirty="0">
                        <a:solidFill>
                          <a:schemeClr val="tx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24%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50166138"/>
                  </a:ext>
                </a:extLst>
              </a:tr>
              <a:tr h="254427">
                <a:tc>
                  <a:txBody>
                    <a:bodyPr/>
                    <a:lstStyle/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IMPLEMENTAZIONE 3</a:t>
                      </a:r>
                    </a:p>
                    <a:p>
                      <a:pPr algn="ctr"/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algn="ctr"/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139.845 €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7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(8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7 anni</a:t>
                      </a:r>
                    </a:p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(7 anni)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13,3%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14,3%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E 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  <a:sym typeface="Wingdings"/>
                        </a:rPr>
                        <a:t>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D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48%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↑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4427">
                <a:tc>
                  <a:txBody>
                    <a:bodyPr/>
                    <a:lstStyle/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IMPLEMENTAZIONE 4</a:t>
                      </a:r>
                    </a:p>
                    <a:p>
                      <a:pPr algn="ctr"/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algn="ctr"/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214.034 €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10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(10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7 anni</a:t>
                      </a:r>
                    </a:p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(8 anni)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8,6%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11,8%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E 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  <a:sym typeface="Wingdings"/>
                        </a:rPr>
                        <a:t>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C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55%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↑↑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44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IMPLEMENTAZIONE 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285.557 €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11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(11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7 anni</a:t>
                      </a:r>
                    </a:p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(8 anni)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7,5%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11,6%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E 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  <a:sym typeface="Wingdings"/>
                        </a:rPr>
                        <a:t>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A2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69%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↑↑↑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61" name="Gruppo 60"/>
          <p:cNvGrpSpPr/>
          <p:nvPr/>
        </p:nvGrpSpPr>
        <p:grpSpPr>
          <a:xfrm>
            <a:off x="225483" y="2720917"/>
            <a:ext cx="988637" cy="1992777"/>
            <a:chOff x="729860" y="3063714"/>
            <a:chExt cx="1536845" cy="3097793"/>
          </a:xfrm>
        </p:grpSpPr>
        <p:grpSp>
          <p:nvGrpSpPr>
            <p:cNvPr id="62" name="Gruppo 61"/>
            <p:cNvGrpSpPr/>
            <p:nvPr/>
          </p:nvGrpSpPr>
          <p:grpSpPr>
            <a:xfrm>
              <a:off x="775446" y="5672788"/>
              <a:ext cx="1491259" cy="488719"/>
              <a:chOff x="775445" y="5672787"/>
              <a:chExt cx="1491259" cy="488719"/>
            </a:xfrm>
          </p:grpSpPr>
          <p:pic>
            <p:nvPicPr>
              <p:cNvPr id="111" name="Picture 2"/>
              <p:cNvPicPr>
                <a:picLocks noChangeAspect="1" noChangeArrowheads="1"/>
              </p:cNvPicPr>
              <p:nvPr/>
            </p:nvPicPr>
            <p:blipFill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775445" y="5877935"/>
                <a:ext cx="172037" cy="248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2" name="Gruppo 111"/>
              <p:cNvGrpSpPr/>
              <p:nvPr/>
            </p:nvGrpSpPr>
            <p:grpSpPr>
              <a:xfrm>
                <a:off x="1023629" y="5672787"/>
                <a:ext cx="240283" cy="446761"/>
                <a:chOff x="2704872" y="5411863"/>
                <a:chExt cx="795318" cy="1471369"/>
              </a:xfrm>
            </p:grpSpPr>
            <p:sp>
              <p:nvSpPr>
                <p:cNvPr id="116" name="Oval 14"/>
                <p:cNvSpPr>
                  <a:spLocks noChangeArrowheads="1"/>
                </p:cNvSpPr>
                <p:nvPr/>
              </p:nvSpPr>
              <p:spPr bwMode="auto">
                <a:xfrm>
                  <a:off x="2704872" y="6085807"/>
                  <a:ext cx="795318" cy="797425"/>
                </a:xfrm>
                <a:prstGeom prst="ellipse">
                  <a:avLst/>
                </a:prstGeom>
                <a:solidFill>
                  <a:srgbClr val="27579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117" name="Group 65"/>
                <p:cNvGrpSpPr/>
                <p:nvPr/>
              </p:nvGrpSpPr>
              <p:grpSpPr>
                <a:xfrm>
                  <a:off x="2930001" y="5411863"/>
                  <a:ext cx="345059" cy="561772"/>
                  <a:chOff x="2832100" y="2760663"/>
                  <a:chExt cx="260350" cy="423863"/>
                </a:xfrm>
              </p:grpSpPr>
              <p:sp>
                <p:nvSpPr>
                  <p:cNvPr id="118" name="Freeform 44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095625"/>
                    <a:ext cx="123825" cy="38100"/>
                  </a:xfrm>
                  <a:custGeom>
                    <a:avLst/>
                    <a:gdLst>
                      <a:gd name="T0" fmla="*/ 62 w 73"/>
                      <a:gd name="T1" fmla="*/ 22 h 22"/>
                      <a:gd name="T2" fmla="*/ 12 w 73"/>
                      <a:gd name="T3" fmla="*/ 22 h 22"/>
                      <a:gd name="T4" fmla="*/ 0 w 73"/>
                      <a:gd name="T5" fmla="*/ 11 h 22"/>
                      <a:gd name="T6" fmla="*/ 12 w 73"/>
                      <a:gd name="T7" fmla="*/ 0 h 22"/>
                      <a:gd name="T8" fmla="*/ 62 w 73"/>
                      <a:gd name="T9" fmla="*/ 0 h 22"/>
                      <a:gd name="T10" fmla="*/ 73 w 73"/>
                      <a:gd name="T11" fmla="*/ 11 h 22"/>
                      <a:gd name="T12" fmla="*/ 62 w 73"/>
                      <a:gd name="T13" fmla="*/ 22 h 22"/>
                      <a:gd name="T14" fmla="*/ 12 w 73"/>
                      <a:gd name="T15" fmla="*/ 5 h 22"/>
                      <a:gd name="T16" fmla="*/ 5 w 73"/>
                      <a:gd name="T17" fmla="*/ 11 h 22"/>
                      <a:gd name="T18" fmla="*/ 12 w 73"/>
                      <a:gd name="T19" fmla="*/ 18 h 22"/>
                      <a:gd name="T20" fmla="*/ 62 w 73"/>
                      <a:gd name="T21" fmla="*/ 18 h 22"/>
                      <a:gd name="T22" fmla="*/ 69 w 73"/>
                      <a:gd name="T23" fmla="*/ 11 h 22"/>
                      <a:gd name="T24" fmla="*/ 62 w 73"/>
                      <a:gd name="T25" fmla="*/ 5 h 22"/>
                      <a:gd name="T26" fmla="*/ 12 w 73"/>
                      <a:gd name="T27" fmla="*/ 5 h 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2">
                        <a:moveTo>
                          <a:pt x="62" y="22"/>
                        </a:moveTo>
                        <a:cubicBezTo>
                          <a:pt x="12" y="22"/>
                          <a:pt x="12" y="22"/>
                          <a:pt x="12" y="22"/>
                        </a:cubicBezTo>
                        <a:cubicBezTo>
                          <a:pt x="6" y="22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2"/>
                          <a:pt x="62" y="22"/>
                        </a:cubicBezTo>
                        <a:close/>
                        <a:moveTo>
                          <a:pt x="12" y="5"/>
                        </a:moveTo>
                        <a:cubicBezTo>
                          <a:pt x="8" y="5"/>
                          <a:pt x="5" y="7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7"/>
                          <a:pt x="66" y="5"/>
                          <a:pt x="62" y="5"/>
                        </a:cubicBezTo>
                        <a:lnTo>
                          <a:pt x="12" y="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9" name="Freeform 45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127375"/>
                    <a:ext cx="123825" cy="36513"/>
                  </a:xfrm>
                  <a:custGeom>
                    <a:avLst/>
                    <a:gdLst>
                      <a:gd name="T0" fmla="*/ 62 w 73"/>
                      <a:gd name="T1" fmla="*/ 22 h 22"/>
                      <a:gd name="T2" fmla="*/ 12 w 73"/>
                      <a:gd name="T3" fmla="*/ 22 h 22"/>
                      <a:gd name="T4" fmla="*/ 0 w 73"/>
                      <a:gd name="T5" fmla="*/ 11 h 22"/>
                      <a:gd name="T6" fmla="*/ 12 w 73"/>
                      <a:gd name="T7" fmla="*/ 0 h 22"/>
                      <a:gd name="T8" fmla="*/ 62 w 73"/>
                      <a:gd name="T9" fmla="*/ 0 h 22"/>
                      <a:gd name="T10" fmla="*/ 73 w 73"/>
                      <a:gd name="T11" fmla="*/ 11 h 22"/>
                      <a:gd name="T12" fmla="*/ 62 w 73"/>
                      <a:gd name="T13" fmla="*/ 22 h 22"/>
                      <a:gd name="T14" fmla="*/ 12 w 73"/>
                      <a:gd name="T15" fmla="*/ 4 h 22"/>
                      <a:gd name="T16" fmla="*/ 5 w 73"/>
                      <a:gd name="T17" fmla="*/ 11 h 22"/>
                      <a:gd name="T18" fmla="*/ 12 w 73"/>
                      <a:gd name="T19" fmla="*/ 18 h 22"/>
                      <a:gd name="T20" fmla="*/ 62 w 73"/>
                      <a:gd name="T21" fmla="*/ 18 h 22"/>
                      <a:gd name="T22" fmla="*/ 69 w 73"/>
                      <a:gd name="T23" fmla="*/ 11 h 22"/>
                      <a:gd name="T24" fmla="*/ 62 w 73"/>
                      <a:gd name="T25" fmla="*/ 4 h 22"/>
                      <a:gd name="T26" fmla="*/ 12 w 73"/>
                      <a:gd name="T27" fmla="*/ 4 h 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2">
                        <a:moveTo>
                          <a:pt x="62" y="22"/>
                        </a:moveTo>
                        <a:cubicBezTo>
                          <a:pt x="12" y="22"/>
                          <a:pt x="12" y="22"/>
                          <a:pt x="12" y="22"/>
                        </a:cubicBezTo>
                        <a:cubicBezTo>
                          <a:pt x="6" y="22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2"/>
                          <a:pt x="62" y="22"/>
                        </a:cubicBezTo>
                        <a:close/>
                        <a:moveTo>
                          <a:pt x="12" y="4"/>
                        </a:moveTo>
                        <a:cubicBezTo>
                          <a:pt x="8" y="4"/>
                          <a:pt x="5" y="7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7"/>
                          <a:pt x="66" y="4"/>
                          <a:pt x="62" y="4"/>
                        </a:cubicBezTo>
                        <a:lnTo>
                          <a:pt x="12" y="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0" name="Freeform 46"/>
                  <p:cNvSpPr>
                    <a:spLocks/>
                  </p:cNvSpPr>
                  <p:nvPr/>
                </p:nvSpPr>
                <p:spPr bwMode="auto">
                  <a:xfrm>
                    <a:off x="2921000" y="3157538"/>
                    <a:ext cx="80963" cy="26988"/>
                  </a:xfrm>
                  <a:custGeom>
                    <a:avLst/>
                    <a:gdLst>
                      <a:gd name="T0" fmla="*/ 24 w 48"/>
                      <a:gd name="T1" fmla="*/ 16 h 16"/>
                      <a:gd name="T2" fmla="*/ 0 w 48"/>
                      <a:gd name="T3" fmla="*/ 2 h 16"/>
                      <a:gd name="T4" fmla="*/ 2 w 48"/>
                      <a:gd name="T5" fmla="*/ 0 h 16"/>
                      <a:gd name="T6" fmla="*/ 4 w 48"/>
                      <a:gd name="T7" fmla="*/ 2 h 16"/>
                      <a:gd name="T8" fmla="*/ 24 w 48"/>
                      <a:gd name="T9" fmla="*/ 11 h 16"/>
                      <a:gd name="T10" fmla="*/ 43 w 48"/>
                      <a:gd name="T11" fmla="*/ 2 h 16"/>
                      <a:gd name="T12" fmla="*/ 46 w 48"/>
                      <a:gd name="T13" fmla="*/ 0 h 16"/>
                      <a:gd name="T14" fmla="*/ 48 w 48"/>
                      <a:gd name="T15" fmla="*/ 2 h 16"/>
                      <a:gd name="T16" fmla="*/ 24 w 48"/>
                      <a:gd name="T17" fmla="*/ 16 h 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48" h="16">
                        <a:moveTo>
                          <a:pt x="24" y="16"/>
                        </a:moveTo>
                        <a:cubicBezTo>
                          <a:pt x="10" y="16"/>
                          <a:pt x="0" y="10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3" y="0"/>
                          <a:pt x="4" y="1"/>
                          <a:pt x="4" y="2"/>
                        </a:cubicBezTo>
                        <a:cubicBezTo>
                          <a:pt x="4" y="6"/>
                          <a:pt x="12" y="11"/>
                          <a:pt x="24" y="11"/>
                        </a:cubicBezTo>
                        <a:cubicBezTo>
                          <a:pt x="35" y="11"/>
                          <a:pt x="43" y="6"/>
                          <a:pt x="43" y="2"/>
                        </a:cubicBezTo>
                        <a:cubicBezTo>
                          <a:pt x="43" y="1"/>
                          <a:pt x="44" y="0"/>
                          <a:pt x="46" y="0"/>
                        </a:cubicBezTo>
                        <a:cubicBezTo>
                          <a:pt x="47" y="0"/>
                          <a:pt x="48" y="1"/>
                          <a:pt x="48" y="2"/>
                        </a:cubicBezTo>
                        <a:cubicBezTo>
                          <a:pt x="48" y="10"/>
                          <a:pt x="37" y="16"/>
                          <a:pt x="24" y="1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1" name="Freeform 47"/>
                  <p:cNvSpPr>
                    <a:spLocks noEditPoints="1"/>
                  </p:cNvSpPr>
                  <p:nvPr/>
                </p:nvSpPr>
                <p:spPr bwMode="auto">
                  <a:xfrm>
                    <a:off x="2832100" y="2760663"/>
                    <a:ext cx="260350" cy="314325"/>
                  </a:xfrm>
                  <a:custGeom>
                    <a:avLst/>
                    <a:gdLst>
                      <a:gd name="T0" fmla="*/ 101 w 154"/>
                      <a:gd name="T1" fmla="*/ 185 h 185"/>
                      <a:gd name="T2" fmla="*/ 53 w 154"/>
                      <a:gd name="T3" fmla="*/ 185 h 185"/>
                      <a:gd name="T4" fmla="*/ 32 w 154"/>
                      <a:gd name="T5" fmla="*/ 164 h 185"/>
                      <a:gd name="T6" fmla="*/ 32 w 154"/>
                      <a:gd name="T7" fmla="*/ 149 h 185"/>
                      <a:gd name="T8" fmla="*/ 22 w 154"/>
                      <a:gd name="T9" fmla="*/ 130 h 185"/>
                      <a:gd name="T10" fmla="*/ 0 w 154"/>
                      <a:gd name="T11" fmla="*/ 77 h 185"/>
                      <a:gd name="T12" fmla="*/ 77 w 154"/>
                      <a:gd name="T13" fmla="*/ 0 h 185"/>
                      <a:gd name="T14" fmla="*/ 154 w 154"/>
                      <a:gd name="T15" fmla="*/ 77 h 185"/>
                      <a:gd name="T16" fmla="*/ 132 w 154"/>
                      <a:gd name="T17" fmla="*/ 130 h 185"/>
                      <a:gd name="T18" fmla="*/ 122 w 154"/>
                      <a:gd name="T19" fmla="*/ 149 h 185"/>
                      <a:gd name="T20" fmla="*/ 122 w 154"/>
                      <a:gd name="T21" fmla="*/ 164 h 185"/>
                      <a:gd name="T22" fmla="*/ 101 w 154"/>
                      <a:gd name="T23" fmla="*/ 185 h 185"/>
                      <a:gd name="T24" fmla="*/ 77 w 154"/>
                      <a:gd name="T25" fmla="*/ 5 h 185"/>
                      <a:gd name="T26" fmla="*/ 5 w 154"/>
                      <a:gd name="T27" fmla="*/ 77 h 185"/>
                      <a:gd name="T28" fmla="*/ 25 w 154"/>
                      <a:gd name="T29" fmla="*/ 127 h 185"/>
                      <a:gd name="T30" fmla="*/ 36 w 154"/>
                      <a:gd name="T31" fmla="*/ 149 h 185"/>
                      <a:gd name="T32" fmla="*/ 36 w 154"/>
                      <a:gd name="T33" fmla="*/ 164 h 185"/>
                      <a:gd name="T34" fmla="*/ 53 w 154"/>
                      <a:gd name="T35" fmla="*/ 180 h 185"/>
                      <a:gd name="T36" fmla="*/ 101 w 154"/>
                      <a:gd name="T37" fmla="*/ 180 h 185"/>
                      <a:gd name="T38" fmla="*/ 117 w 154"/>
                      <a:gd name="T39" fmla="*/ 164 h 185"/>
                      <a:gd name="T40" fmla="*/ 117 w 154"/>
                      <a:gd name="T41" fmla="*/ 149 h 185"/>
                      <a:gd name="T42" fmla="*/ 129 w 154"/>
                      <a:gd name="T43" fmla="*/ 127 h 185"/>
                      <a:gd name="T44" fmla="*/ 149 w 154"/>
                      <a:gd name="T45" fmla="*/ 77 h 185"/>
                      <a:gd name="T46" fmla="*/ 77 w 154"/>
                      <a:gd name="T47" fmla="*/ 5 h 1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154" h="185">
                        <a:moveTo>
                          <a:pt x="101" y="185"/>
                        </a:moveTo>
                        <a:cubicBezTo>
                          <a:pt x="53" y="185"/>
                          <a:pt x="53" y="185"/>
                          <a:pt x="53" y="185"/>
                        </a:cubicBezTo>
                        <a:cubicBezTo>
                          <a:pt x="41" y="185"/>
                          <a:pt x="32" y="175"/>
                          <a:pt x="32" y="164"/>
                        </a:cubicBezTo>
                        <a:cubicBezTo>
                          <a:pt x="32" y="149"/>
                          <a:pt x="32" y="149"/>
                          <a:pt x="32" y="149"/>
                        </a:cubicBezTo>
                        <a:cubicBezTo>
                          <a:pt x="32" y="141"/>
                          <a:pt x="28" y="137"/>
                          <a:pt x="22" y="130"/>
                        </a:cubicBezTo>
                        <a:cubicBezTo>
                          <a:pt x="8" y="117"/>
                          <a:pt x="0" y="97"/>
                          <a:pt x="0" y="77"/>
                        </a:cubicBezTo>
                        <a:cubicBezTo>
                          <a:pt x="0" y="34"/>
                          <a:pt x="34" y="0"/>
                          <a:pt x="77" y="0"/>
                        </a:cubicBezTo>
                        <a:cubicBezTo>
                          <a:pt x="119" y="0"/>
                          <a:pt x="154" y="34"/>
                          <a:pt x="154" y="77"/>
                        </a:cubicBezTo>
                        <a:cubicBezTo>
                          <a:pt x="154" y="97"/>
                          <a:pt x="146" y="117"/>
                          <a:pt x="132" y="130"/>
                        </a:cubicBezTo>
                        <a:cubicBezTo>
                          <a:pt x="125" y="137"/>
                          <a:pt x="122" y="141"/>
                          <a:pt x="122" y="149"/>
                        </a:cubicBezTo>
                        <a:cubicBezTo>
                          <a:pt x="122" y="164"/>
                          <a:pt x="122" y="164"/>
                          <a:pt x="122" y="164"/>
                        </a:cubicBezTo>
                        <a:cubicBezTo>
                          <a:pt x="122" y="175"/>
                          <a:pt x="113" y="185"/>
                          <a:pt x="101" y="185"/>
                        </a:cubicBezTo>
                        <a:close/>
                        <a:moveTo>
                          <a:pt x="77" y="5"/>
                        </a:moveTo>
                        <a:cubicBezTo>
                          <a:pt x="37" y="5"/>
                          <a:pt x="5" y="37"/>
                          <a:pt x="5" y="77"/>
                        </a:cubicBezTo>
                        <a:cubicBezTo>
                          <a:pt x="5" y="96"/>
                          <a:pt x="12" y="114"/>
                          <a:pt x="25" y="127"/>
                        </a:cubicBezTo>
                        <a:cubicBezTo>
                          <a:pt x="32" y="134"/>
                          <a:pt x="36" y="140"/>
                          <a:pt x="36" y="149"/>
                        </a:cubicBezTo>
                        <a:cubicBezTo>
                          <a:pt x="36" y="164"/>
                          <a:pt x="36" y="164"/>
                          <a:pt x="36" y="164"/>
                        </a:cubicBezTo>
                        <a:cubicBezTo>
                          <a:pt x="36" y="173"/>
                          <a:pt x="44" y="180"/>
                          <a:pt x="53" y="180"/>
                        </a:cubicBezTo>
                        <a:cubicBezTo>
                          <a:pt x="101" y="180"/>
                          <a:pt x="101" y="180"/>
                          <a:pt x="101" y="180"/>
                        </a:cubicBezTo>
                        <a:cubicBezTo>
                          <a:pt x="110" y="180"/>
                          <a:pt x="117" y="173"/>
                          <a:pt x="117" y="164"/>
                        </a:cubicBezTo>
                        <a:cubicBezTo>
                          <a:pt x="117" y="149"/>
                          <a:pt x="117" y="149"/>
                          <a:pt x="117" y="149"/>
                        </a:cubicBezTo>
                        <a:cubicBezTo>
                          <a:pt x="117" y="140"/>
                          <a:pt x="122" y="134"/>
                          <a:pt x="129" y="127"/>
                        </a:cubicBezTo>
                        <a:cubicBezTo>
                          <a:pt x="142" y="114"/>
                          <a:pt x="149" y="96"/>
                          <a:pt x="149" y="77"/>
                        </a:cubicBezTo>
                        <a:cubicBezTo>
                          <a:pt x="149" y="37"/>
                          <a:pt x="117" y="5"/>
                          <a:pt x="77" y="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2" name="Freeform 48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065463"/>
                    <a:ext cx="123825" cy="39688"/>
                  </a:xfrm>
                  <a:custGeom>
                    <a:avLst/>
                    <a:gdLst>
                      <a:gd name="T0" fmla="*/ 62 w 73"/>
                      <a:gd name="T1" fmla="*/ 23 h 23"/>
                      <a:gd name="T2" fmla="*/ 12 w 73"/>
                      <a:gd name="T3" fmla="*/ 23 h 23"/>
                      <a:gd name="T4" fmla="*/ 0 w 73"/>
                      <a:gd name="T5" fmla="*/ 11 h 23"/>
                      <a:gd name="T6" fmla="*/ 12 w 73"/>
                      <a:gd name="T7" fmla="*/ 0 h 23"/>
                      <a:gd name="T8" fmla="*/ 62 w 73"/>
                      <a:gd name="T9" fmla="*/ 0 h 23"/>
                      <a:gd name="T10" fmla="*/ 73 w 73"/>
                      <a:gd name="T11" fmla="*/ 11 h 23"/>
                      <a:gd name="T12" fmla="*/ 62 w 73"/>
                      <a:gd name="T13" fmla="*/ 23 h 23"/>
                      <a:gd name="T14" fmla="*/ 12 w 73"/>
                      <a:gd name="T15" fmla="*/ 5 h 23"/>
                      <a:gd name="T16" fmla="*/ 5 w 73"/>
                      <a:gd name="T17" fmla="*/ 11 h 23"/>
                      <a:gd name="T18" fmla="*/ 12 w 73"/>
                      <a:gd name="T19" fmla="*/ 18 h 23"/>
                      <a:gd name="T20" fmla="*/ 62 w 73"/>
                      <a:gd name="T21" fmla="*/ 18 h 23"/>
                      <a:gd name="T22" fmla="*/ 69 w 73"/>
                      <a:gd name="T23" fmla="*/ 11 h 23"/>
                      <a:gd name="T24" fmla="*/ 62 w 73"/>
                      <a:gd name="T25" fmla="*/ 5 h 23"/>
                      <a:gd name="T26" fmla="*/ 12 w 73"/>
                      <a:gd name="T27" fmla="*/ 5 h 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3">
                        <a:moveTo>
                          <a:pt x="62" y="23"/>
                        </a:moveTo>
                        <a:cubicBezTo>
                          <a:pt x="12" y="23"/>
                          <a:pt x="12" y="23"/>
                          <a:pt x="12" y="23"/>
                        </a:cubicBezTo>
                        <a:cubicBezTo>
                          <a:pt x="6" y="23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3"/>
                          <a:pt x="62" y="23"/>
                        </a:cubicBezTo>
                        <a:close/>
                        <a:moveTo>
                          <a:pt x="12" y="5"/>
                        </a:moveTo>
                        <a:cubicBezTo>
                          <a:pt x="8" y="5"/>
                          <a:pt x="5" y="8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8"/>
                          <a:pt x="66" y="5"/>
                          <a:pt x="62" y="5"/>
                        </a:cubicBezTo>
                        <a:lnTo>
                          <a:pt x="12" y="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pic>
            <p:nvPicPr>
              <p:cNvPr id="113" name="Picture 8"/>
              <p:cNvPicPr>
                <a:picLocks noChangeAspect="1" noChangeArrowheads="1"/>
              </p:cNvPicPr>
              <p:nvPr/>
            </p:nvPicPr>
            <p:blipFill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1694783" y="5845846"/>
                <a:ext cx="278361" cy="3121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14" name="Picture 7"/>
              <p:cNvPicPr>
                <a:picLocks noChangeAspect="1" noChangeArrowheads="1"/>
              </p:cNvPicPr>
              <p:nvPr/>
            </p:nvPicPr>
            <p:blipFill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60114" y="5883694"/>
                <a:ext cx="206590" cy="2778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15" name="Picture 5"/>
              <p:cNvPicPr>
                <a:picLocks noChangeAspect="1" noChangeArrowheads="1"/>
              </p:cNvPicPr>
              <p:nvPr/>
            </p:nvPicPr>
            <p:blipFill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1365338" y="5845843"/>
                <a:ext cx="226979" cy="305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63" name="Gruppo 62"/>
            <p:cNvGrpSpPr/>
            <p:nvPr/>
          </p:nvGrpSpPr>
          <p:grpSpPr>
            <a:xfrm>
              <a:off x="729860" y="3063714"/>
              <a:ext cx="1239949" cy="2411823"/>
              <a:chOff x="729860" y="3063714"/>
              <a:chExt cx="1239948" cy="2411823"/>
            </a:xfrm>
          </p:grpSpPr>
          <p:grpSp>
            <p:nvGrpSpPr>
              <p:cNvPr id="64" name="Gruppo 63"/>
              <p:cNvGrpSpPr/>
              <p:nvPr/>
            </p:nvGrpSpPr>
            <p:grpSpPr>
              <a:xfrm>
                <a:off x="772108" y="4397904"/>
                <a:ext cx="816871" cy="363317"/>
                <a:chOff x="772108" y="4397904"/>
                <a:chExt cx="816871" cy="363317"/>
              </a:xfrm>
            </p:grpSpPr>
            <p:pic>
              <p:nvPicPr>
                <p:cNvPr id="88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72108" y="4488086"/>
                  <a:ext cx="172039" cy="2488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89" name="Gruppo 88"/>
                <p:cNvGrpSpPr/>
                <p:nvPr/>
              </p:nvGrpSpPr>
              <p:grpSpPr>
                <a:xfrm>
                  <a:off x="1020292" y="4397904"/>
                  <a:ext cx="240283" cy="331780"/>
                  <a:chOff x="2704872" y="5411863"/>
                  <a:chExt cx="795318" cy="1092696"/>
                </a:xfrm>
              </p:grpSpPr>
              <p:sp>
                <p:nvSpPr>
                  <p:cNvPr id="91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5707136"/>
                    <a:ext cx="795318" cy="797423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92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93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5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pic>
              <p:nvPicPr>
                <p:cNvPr id="90" name="Picture 5"/>
                <p:cNvPicPr>
                  <a:picLocks noChangeAspect="1" noChangeArrowheads="1"/>
                </p:cNvPicPr>
                <p:nvPr/>
              </p:nvPicPr>
              <p:blipFill>
                <a:blip r:embed="rId5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362001" y="4455996"/>
                  <a:ext cx="226978" cy="3052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65" name="Gruppo 64"/>
              <p:cNvGrpSpPr/>
              <p:nvPr/>
            </p:nvGrpSpPr>
            <p:grpSpPr>
              <a:xfrm>
                <a:off x="772108" y="5052992"/>
                <a:ext cx="1197700" cy="422545"/>
                <a:chOff x="772108" y="5052992"/>
                <a:chExt cx="1197700" cy="422545"/>
              </a:xfrm>
            </p:grpSpPr>
            <p:pic>
              <p:nvPicPr>
                <p:cNvPr id="77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72108" y="5195433"/>
                  <a:ext cx="172037" cy="2488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78" name="Gruppo 77"/>
                <p:cNvGrpSpPr/>
                <p:nvPr/>
              </p:nvGrpSpPr>
              <p:grpSpPr>
                <a:xfrm>
                  <a:off x="1020292" y="5052992"/>
                  <a:ext cx="240283" cy="384038"/>
                  <a:chOff x="2704872" y="5411863"/>
                  <a:chExt cx="795318" cy="1264805"/>
                </a:xfrm>
              </p:grpSpPr>
              <p:sp>
                <p:nvSpPr>
                  <p:cNvPr id="81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5879243"/>
                    <a:ext cx="795318" cy="797425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82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83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pic>
              <p:nvPicPr>
                <p:cNvPr id="79" name="Picture 8"/>
                <p:cNvPicPr>
                  <a:picLocks noChangeAspect="1" noChangeArrowheads="1"/>
                </p:cNvPicPr>
                <p:nvPr/>
              </p:nvPicPr>
              <p:blipFill>
                <a:blip r:embed="rId3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691445" y="5163342"/>
                  <a:ext cx="278363" cy="31219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" name="Picture 5"/>
                <p:cNvPicPr>
                  <a:picLocks noChangeAspect="1" noChangeArrowheads="1"/>
                </p:cNvPicPr>
                <p:nvPr/>
              </p:nvPicPr>
              <p:blipFill>
                <a:blip r:embed="rId5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362002" y="5163340"/>
                  <a:ext cx="226978" cy="3052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66" name="Gruppo 65"/>
              <p:cNvGrpSpPr/>
              <p:nvPr/>
            </p:nvGrpSpPr>
            <p:grpSpPr>
              <a:xfrm>
                <a:off x="729860" y="3737305"/>
                <a:ext cx="488467" cy="249343"/>
                <a:chOff x="729860" y="3737305"/>
                <a:chExt cx="488467" cy="249343"/>
              </a:xfrm>
            </p:grpSpPr>
            <p:pic>
              <p:nvPicPr>
                <p:cNvPr id="68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29860" y="3737844"/>
                  <a:ext cx="172038" cy="2488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69" name="Gruppo 68"/>
                <p:cNvGrpSpPr/>
                <p:nvPr/>
              </p:nvGrpSpPr>
              <p:grpSpPr>
                <a:xfrm>
                  <a:off x="978044" y="3737305"/>
                  <a:ext cx="240283" cy="242122"/>
                  <a:chOff x="2704872" y="5294038"/>
                  <a:chExt cx="795318" cy="797422"/>
                </a:xfrm>
              </p:grpSpPr>
              <p:sp>
                <p:nvSpPr>
                  <p:cNvPr id="70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5294038"/>
                    <a:ext cx="795318" cy="797422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71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72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3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4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5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6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</p:grpSp>
          <p:pic>
            <p:nvPicPr>
              <p:cNvPr id="67" name="Picture 2"/>
              <p:cNvPicPr>
                <a:picLocks noChangeAspect="1" noChangeArrowheads="1"/>
              </p:cNvPicPr>
              <p:nvPr/>
            </p:nvPicPr>
            <p:blipFill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760764" y="3063714"/>
                <a:ext cx="172038" cy="248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80562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38909" y="1815827"/>
            <a:ext cx="6834909" cy="2877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38909" y="1922123"/>
            <a:ext cx="734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25482" y="950859"/>
            <a:ext cx="89185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Gli </a:t>
            </a:r>
            <a:r>
              <a:rPr lang="it-IT" sz="1500" b="1" cap="small" dirty="0">
                <a:solidFill>
                  <a:srgbClr val="0B5EB1"/>
                </a:solidFill>
                <a:latin typeface="HelveticaNeueLT Std Bold"/>
              </a:rPr>
              <a:t>effetti delle soluzioni d’innovazione </a:t>
            </a:r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energetica: </a:t>
            </a:r>
            <a:r>
              <a:rPr lang="it-IT" sz="1500" b="1" cap="small" dirty="0">
                <a:solidFill>
                  <a:srgbClr val="0B5EB1"/>
                </a:solidFill>
                <a:latin typeface="HelveticaNeueLT Std Bold"/>
              </a:rPr>
              <a:t>“Non residenziale - scuole”</a:t>
            </a:r>
          </a:p>
        </p:txBody>
      </p:sp>
      <p:sp>
        <p:nvSpPr>
          <p:cNvPr id="109" name="Rettangolo 108"/>
          <p:cNvSpPr/>
          <p:nvPr/>
        </p:nvSpPr>
        <p:spPr>
          <a:xfrm>
            <a:off x="3633554" y="1279200"/>
            <a:ext cx="2102372" cy="320541"/>
          </a:xfrm>
          <a:prstGeom prst="rect">
            <a:avLst/>
          </a:prstGeom>
          <a:solidFill>
            <a:srgbClr val="2757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NORD</a:t>
            </a:r>
            <a:endParaRPr lang="it-IT" dirty="0"/>
          </a:p>
        </p:txBody>
      </p:sp>
      <p:graphicFrame>
        <p:nvGraphicFramePr>
          <p:cNvPr id="53" name="Segnaposto contenut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2173038"/>
              </p:ext>
            </p:extLst>
          </p:nvPr>
        </p:nvGraphicFramePr>
        <p:xfrm>
          <a:off x="115550" y="1671385"/>
          <a:ext cx="8865113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009">
                  <a:extLst>
                    <a:ext uri="{9D8B030D-6E8A-4147-A177-3AD203B41FA5}">
                      <a16:colId xmlns="" xmlns:a16="http://schemas.microsoft.com/office/drawing/2014/main" val="3302846389"/>
                    </a:ext>
                  </a:extLst>
                </a:gridCol>
                <a:gridCol w="7744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68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3589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246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8503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7612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5429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1578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457969">
                <a:tc>
                  <a:txBody>
                    <a:bodyPr/>
                    <a:lstStyle/>
                    <a:p>
                      <a:pPr algn="ctr"/>
                      <a:endParaRPr lang="it-IT" sz="800" b="1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err="1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Capex</a:t>
                      </a:r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/>
                      </a:r>
                      <a:b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</a:br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[€]</a:t>
                      </a:r>
                      <a:endParaRPr lang="it-IT" sz="800" b="1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PBT 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senza incentivi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[Anni] (attualizzato) (*)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PBT 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con incentivi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[Anni]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(attualizzato)(*)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IRR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senza incentivi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[%]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IRR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con incentivi</a:t>
                      </a: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[%]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Classe</a:t>
                      </a:r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 energetica PRE e POST-INTERVENTI</a:t>
                      </a:r>
                      <a:endParaRPr lang="it-IT" sz="800" b="1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Risparmio Bolletta</a:t>
                      </a:r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[%]</a:t>
                      </a:r>
                      <a:endParaRPr lang="it-IT" sz="800" b="1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Variazione del comfort abitativo (**) e</a:t>
                      </a:r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 del</a:t>
                      </a:r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 valore/</a:t>
                      </a:r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attrattività dell’immobile (***)</a:t>
                      </a:r>
                      <a:endParaRPr lang="it-IT" sz="800" b="1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0994935"/>
                  </a:ext>
                </a:extLst>
              </a:tr>
              <a:tr h="254427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IMPLEMENTAZIONE 1</a:t>
                      </a:r>
                    </a:p>
                    <a:p>
                      <a:pPr algn="ctr"/>
                      <a:endParaRPr lang="it-IT" sz="800" b="1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algn="ctr"/>
                      <a:endParaRPr lang="it-IT" sz="800" b="1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30.150 €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10 anni</a:t>
                      </a:r>
                    </a:p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(10 anni)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6 anni</a:t>
                      </a:r>
                    </a:p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(6 anni)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9%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14%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E 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  <a:sym typeface="Wingdings"/>
                        </a:rPr>
                        <a:t>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D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9%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↑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74674979"/>
                  </a:ext>
                </a:extLst>
              </a:tr>
              <a:tr h="254427">
                <a:tc>
                  <a:txBody>
                    <a:bodyPr/>
                    <a:lstStyle/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IMPLEMENTAZIONE 2</a:t>
                      </a:r>
                    </a:p>
                    <a:p>
                      <a:pPr algn="ctr"/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algn="ctr"/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44.745 €</a:t>
                      </a:r>
                      <a:endParaRPr lang="it-IT" sz="10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5 anni 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10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(6 anni)</a:t>
                      </a:r>
                      <a:endParaRPr lang="it-IT" sz="10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4 anni</a:t>
                      </a:r>
                    </a:p>
                    <a:p>
                      <a:pPr algn="ctr"/>
                      <a:r>
                        <a:rPr lang="it-IT" sz="10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(5 anni)</a:t>
                      </a:r>
                      <a:endParaRPr lang="it-IT" sz="10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20,2%</a:t>
                      </a:r>
                      <a:endParaRPr lang="it-IT" sz="10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23,9%</a:t>
                      </a:r>
                      <a:endParaRPr lang="it-IT" sz="10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E </a:t>
                      </a:r>
                      <a:r>
                        <a:rPr lang="it-IT" sz="1000" b="0" dirty="0" smtClean="0">
                          <a:latin typeface="Helvetica" charset="0"/>
                          <a:ea typeface="Helvetica" charset="0"/>
                          <a:cs typeface="Helvetica" charset="0"/>
                          <a:sym typeface="Wingdings"/>
                        </a:rPr>
                        <a:t></a:t>
                      </a:r>
                      <a:r>
                        <a:rPr lang="it-IT" sz="1000" b="0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D</a:t>
                      </a:r>
                      <a:endParaRPr lang="it-IT" sz="1000" b="0" dirty="0">
                        <a:solidFill>
                          <a:schemeClr val="tx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24%</a:t>
                      </a:r>
                      <a:endParaRPr lang="it-IT" sz="10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50166138"/>
                  </a:ext>
                </a:extLst>
              </a:tr>
              <a:tr h="254427">
                <a:tc>
                  <a:txBody>
                    <a:bodyPr/>
                    <a:lstStyle/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IMPLEMENTAZIONE 3</a:t>
                      </a:r>
                    </a:p>
                    <a:p>
                      <a:pPr algn="ctr"/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algn="ctr"/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139.845 €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7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(8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7 anni</a:t>
                      </a:r>
                    </a:p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(7 anni)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13,3%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14,3%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E 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  <a:sym typeface="Wingdings"/>
                        </a:rPr>
                        <a:t>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D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48%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↑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4427">
                <a:tc>
                  <a:txBody>
                    <a:bodyPr/>
                    <a:lstStyle/>
                    <a:p>
                      <a:pPr algn="ctr"/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IMPLEMENTAZIONE 4</a:t>
                      </a:r>
                    </a:p>
                    <a:p>
                      <a:pPr algn="ctr"/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algn="ctr"/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214.034 €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10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(10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7 anni</a:t>
                      </a:r>
                    </a:p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(8 anni)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8,6%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11,8%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E 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  <a:sym typeface="Wingdings"/>
                        </a:rPr>
                        <a:t>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C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55%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↑↑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44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IMPLEMENTAZIONE 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baseline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285.557 €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11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(11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7 anni</a:t>
                      </a:r>
                    </a:p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(8 anni)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7,5%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11,6%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E 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  <a:sym typeface="Wingdings"/>
                        </a:rPr>
                        <a:t></a:t>
                      </a:r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A2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69%</a:t>
                      </a:r>
                      <a:endParaRPr lang="it-IT" sz="8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↑↑↑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61" name="Gruppo 60"/>
          <p:cNvGrpSpPr/>
          <p:nvPr/>
        </p:nvGrpSpPr>
        <p:grpSpPr>
          <a:xfrm>
            <a:off x="225483" y="2720917"/>
            <a:ext cx="988637" cy="1992777"/>
            <a:chOff x="729860" y="3063714"/>
            <a:chExt cx="1536845" cy="3097793"/>
          </a:xfrm>
        </p:grpSpPr>
        <p:grpSp>
          <p:nvGrpSpPr>
            <p:cNvPr id="62" name="Gruppo 61"/>
            <p:cNvGrpSpPr/>
            <p:nvPr/>
          </p:nvGrpSpPr>
          <p:grpSpPr>
            <a:xfrm>
              <a:off x="775446" y="5672788"/>
              <a:ext cx="1491259" cy="488719"/>
              <a:chOff x="775445" y="5672787"/>
              <a:chExt cx="1491259" cy="488719"/>
            </a:xfrm>
          </p:grpSpPr>
          <p:pic>
            <p:nvPicPr>
              <p:cNvPr id="111" name="Picture 2"/>
              <p:cNvPicPr>
                <a:picLocks noChangeAspect="1" noChangeArrowheads="1"/>
              </p:cNvPicPr>
              <p:nvPr/>
            </p:nvPicPr>
            <p:blipFill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775445" y="5877935"/>
                <a:ext cx="172037" cy="248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2" name="Gruppo 111"/>
              <p:cNvGrpSpPr/>
              <p:nvPr/>
            </p:nvGrpSpPr>
            <p:grpSpPr>
              <a:xfrm>
                <a:off x="1023629" y="5672787"/>
                <a:ext cx="240283" cy="446761"/>
                <a:chOff x="2704872" y="5411863"/>
                <a:chExt cx="795318" cy="1471369"/>
              </a:xfrm>
            </p:grpSpPr>
            <p:sp>
              <p:nvSpPr>
                <p:cNvPr id="116" name="Oval 14"/>
                <p:cNvSpPr>
                  <a:spLocks noChangeArrowheads="1"/>
                </p:cNvSpPr>
                <p:nvPr/>
              </p:nvSpPr>
              <p:spPr bwMode="auto">
                <a:xfrm>
                  <a:off x="2704872" y="6085807"/>
                  <a:ext cx="795318" cy="797425"/>
                </a:xfrm>
                <a:prstGeom prst="ellipse">
                  <a:avLst/>
                </a:prstGeom>
                <a:solidFill>
                  <a:srgbClr val="27579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117" name="Group 65"/>
                <p:cNvGrpSpPr/>
                <p:nvPr/>
              </p:nvGrpSpPr>
              <p:grpSpPr>
                <a:xfrm>
                  <a:off x="2930001" y="5411863"/>
                  <a:ext cx="345059" cy="561772"/>
                  <a:chOff x="2832100" y="2760663"/>
                  <a:chExt cx="260350" cy="423863"/>
                </a:xfrm>
              </p:grpSpPr>
              <p:sp>
                <p:nvSpPr>
                  <p:cNvPr id="118" name="Freeform 44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095625"/>
                    <a:ext cx="123825" cy="38100"/>
                  </a:xfrm>
                  <a:custGeom>
                    <a:avLst/>
                    <a:gdLst>
                      <a:gd name="T0" fmla="*/ 62 w 73"/>
                      <a:gd name="T1" fmla="*/ 22 h 22"/>
                      <a:gd name="T2" fmla="*/ 12 w 73"/>
                      <a:gd name="T3" fmla="*/ 22 h 22"/>
                      <a:gd name="T4" fmla="*/ 0 w 73"/>
                      <a:gd name="T5" fmla="*/ 11 h 22"/>
                      <a:gd name="T6" fmla="*/ 12 w 73"/>
                      <a:gd name="T7" fmla="*/ 0 h 22"/>
                      <a:gd name="T8" fmla="*/ 62 w 73"/>
                      <a:gd name="T9" fmla="*/ 0 h 22"/>
                      <a:gd name="T10" fmla="*/ 73 w 73"/>
                      <a:gd name="T11" fmla="*/ 11 h 22"/>
                      <a:gd name="T12" fmla="*/ 62 w 73"/>
                      <a:gd name="T13" fmla="*/ 22 h 22"/>
                      <a:gd name="T14" fmla="*/ 12 w 73"/>
                      <a:gd name="T15" fmla="*/ 5 h 22"/>
                      <a:gd name="T16" fmla="*/ 5 w 73"/>
                      <a:gd name="T17" fmla="*/ 11 h 22"/>
                      <a:gd name="T18" fmla="*/ 12 w 73"/>
                      <a:gd name="T19" fmla="*/ 18 h 22"/>
                      <a:gd name="T20" fmla="*/ 62 w 73"/>
                      <a:gd name="T21" fmla="*/ 18 h 22"/>
                      <a:gd name="T22" fmla="*/ 69 w 73"/>
                      <a:gd name="T23" fmla="*/ 11 h 22"/>
                      <a:gd name="T24" fmla="*/ 62 w 73"/>
                      <a:gd name="T25" fmla="*/ 5 h 22"/>
                      <a:gd name="T26" fmla="*/ 12 w 73"/>
                      <a:gd name="T27" fmla="*/ 5 h 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2">
                        <a:moveTo>
                          <a:pt x="62" y="22"/>
                        </a:moveTo>
                        <a:cubicBezTo>
                          <a:pt x="12" y="22"/>
                          <a:pt x="12" y="22"/>
                          <a:pt x="12" y="22"/>
                        </a:cubicBezTo>
                        <a:cubicBezTo>
                          <a:pt x="6" y="22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2"/>
                          <a:pt x="62" y="22"/>
                        </a:cubicBezTo>
                        <a:close/>
                        <a:moveTo>
                          <a:pt x="12" y="5"/>
                        </a:moveTo>
                        <a:cubicBezTo>
                          <a:pt x="8" y="5"/>
                          <a:pt x="5" y="7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7"/>
                          <a:pt x="66" y="5"/>
                          <a:pt x="62" y="5"/>
                        </a:cubicBezTo>
                        <a:lnTo>
                          <a:pt x="12" y="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9" name="Freeform 45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127375"/>
                    <a:ext cx="123825" cy="36513"/>
                  </a:xfrm>
                  <a:custGeom>
                    <a:avLst/>
                    <a:gdLst>
                      <a:gd name="T0" fmla="*/ 62 w 73"/>
                      <a:gd name="T1" fmla="*/ 22 h 22"/>
                      <a:gd name="T2" fmla="*/ 12 w 73"/>
                      <a:gd name="T3" fmla="*/ 22 h 22"/>
                      <a:gd name="T4" fmla="*/ 0 w 73"/>
                      <a:gd name="T5" fmla="*/ 11 h 22"/>
                      <a:gd name="T6" fmla="*/ 12 w 73"/>
                      <a:gd name="T7" fmla="*/ 0 h 22"/>
                      <a:gd name="T8" fmla="*/ 62 w 73"/>
                      <a:gd name="T9" fmla="*/ 0 h 22"/>
                      <a:gd name="T10" fmla="*/ 73 w 73"/>
                      <a:gd name="T11" fmla="*/ 11 h 22"/>
                      <a:gd name="T12" fmla="*/ 62 w 73"/>
                      <a:gd name="T13" fmla="*/ 22 h 22"/>
                      <a:gd name="T14" fmla="*/ 12 w 73"/>
                      <a:gd name="T15" fmla="*/ 4 h 22"/>
                      <a:gd name="T16" fmla="*/ 5 w 73"/>
                      <a:gd name="T17" fmla="*/ 11 h 22"/>
                      <a:gd name="T18" fmla="*/ 12 w 73"/>
                      <a:gd name="T19" fmla="*/ 18 h 22"/>
                      <a:gd name="T20" fmla="*/ 62 w 73"/>
                      <a:gd name="T21" fmla="*/ 18 h 22"/>
                      <a:gd name="T22" fmla="*/ 69 w 73"/>
                      <a:gd name="T23" fmla="*/ 11 h 22"/>
                      <a:gd name="T24" fmla="*/ 62 w 73"/>
                      <a:gd name="T25" fmla="*/ 4 h 22"/>
                      <a:gd name="T26" fmla="*/ 12 w 73"/>
                      <a:gd name="T27" fmla="*/ 4 h 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2">
                        <a:moveTo>
                          <a:pt x="62" y="22"/>
                        </a:moveTo>
                        <a:cubicBezTo>
                          <a:pt x="12" y="22"/>
                          <a:pt x="12" y="22"/>
                          <a:pt x="12" y="22"/>
                        </a:cubicBezTo>
                        <a:cubicBezTo>
                          <a:pt x="6" y="22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2"/>
                          <a:pt x="62" y="22"/>
                        </a:cubicBezTo>
                        <a:close/>
                        <a:moveTo>
                          <a:pt x="12" y="4"/>
                        </a:moveTo>
                        <a:cubicBezTo>
                          <a:pt x="8" y="4"/>
                          <a:pt x="5" y="7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7"/>
                          <a:pt x="66" y="4"/>
                          <a:pt x="62" y="4"/>
                        </a:cubicBezTo>
                        <a:lnTo>
                          <a:pt x="12" y="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0" name="Freeform 46"/>
                  <p:cNvSpPr>
                    <a:spLocks/>
                  </p:cNvSpPr>
                  <p:nvPr/>
                </p:nvSpPr>
                <p:spPr bwMode="auto">
                  <a:xfrm>
                    <a:off x="2921000" y="3157538"/>
                    <a:ext cx="80963" cy="26988"/>
                  </a:xfrm>
                  <a:custGeom>
                    <a:avLst/>
                    <a:gdLst>
                      <a:gd name="T0" fmla="*/ 24 w 48"/>
                      <a:gd name="T1" fmla="*/ 16 h 16"/>
                      <a:gd name="T2" fmla="*/ 0 w 48"/>
                      <a:gd name="T3" fmla="*/ 2 h 16"/>
                      <a:gd name="T4" fmla="*/ 2 w 48"/>
                      <a:gd name="T5" fmla="*/ 0 h 16"/>
                      <a:gd name="T6" fmla="*/ 4 w 48"/>
                      <a:gd name="T7" fmla="*/ 2 h 16"/>
                      <a:gd name="T8" fmla="*/ 24 w 48"/>
                      <a:gd name="T9" fmla="*/ 11 h 16"/>
                      <a:gd name="T10" fmla="*/ 43 w 48"/>
                      <a:gd name="T11" fmla="*/ 2 h 16"/>
                      <a:gd name="T12" fmla="*/ 46 w 48"/>
                      <a:gd name="T13" fmla="*/ 0 h 16"/>
                      <a:gd name="T14" fmla="*/ 48 w 48"/>
                      <a:gd name="T15" fmla="*/ 2 h 16"/>
                      <a:gd name="T16" fmla="*/ 24 w 48"/>
                      <a:gd name="T17" fmla="*/ 16 h 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48" h="16">
                        <a:moveTo>
                          <a:pt x="24" y="16"/>
                        </a:moveTo>
                        <a:cubicBezTo>
                          <a:pt x="10" y="16"/>
                          <a:pt x="0" y="10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3" y="0"/>
                          <a:pt x="4" y="1"/>
                          <a:pt x="4" y="2"/>
                        </a:cubicBezTo>
                        <a:cubicBezTo>
                          <a:pt x="4" y="6"/>
                          <a:pt x="12" y="11"/>
                          <a:pt x="24" y="11"/>
                        </a:cubicBezTo>
                        <a:cubicBezTo>
                          <a:pt x="35" y="11"/>
                          <a:pt x="43" y="6"/>
                          <a:pt x="43" y="2"/>
                        </a:cubicBezTo>
                        <a:cubicBezTo>
                          <a:pt x="43" y="1"/>
                          <a:pt x="44" y="0"/>
                          <a:pt x="46" y="0"/>
                        </a:cubicBezTo>
                        <a:cubicBezTo>
                          <a:pt x="47" y="0"/>
                          <a:pt x="48" y="1"/>
                          <a:pt x="48" y="2"/>
                        </a:cubicBezTo>
                        <a:cubicBezTo>
                          <a:pt x="48" y="10"/>
                          <a:pt x="37" y="16"/>
                          <a:pt x="24" y="1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1" name="Freeform 47"/>
                  <p:cNvSpPr>
                    <a:spLocks noEditPoints="1"/>
                  </p:cNvSpPr>
                  <p:nvPr/>
                </p:nvSpPr>
                <p:spPr bwMode="auto">
                  <a:xfrm>
                    <a:off x="2832100" y="2760663"/>
                    <a:ext cx="260350" cy="314325"/>
                  </a:xfrm>
                  <a:custGeom>
                    <a:avLst/>
                    <a:gdLst>
                      <a:gd name="T0" fmla="*/ 101 w 154"/>
                      <a:gd name="T1" fmla="*/ 185 h 185"/>
                      <a:gd name="T2" fmla="*/ 53 w 154"/>
                      <a:gd name="T3" fmla="*/ 185 h 185"/>
                      <a:gd name="T4" fmla="*/ 32 w 154"/>
                      <a:gd name="T5" fmla="*/ 164 h 185"/>
                      <a:gd name="T6" fmla="*/ 32 w 154"/>
                      <a:gd name="T7" fmla="*/ 149 h 185"/>
                      <a:gd name="T8" fmla="*/ 22 w 154"/>
                      <a:gd name="T9" fmla="*/ 130 h 185"/>
                      <a:gd name="T10" fmla="*/ 0 w 154"/>
                      <a:gd name="T11" fmla="*/ 77 h 185"/>
                      <a:gd name="T12" fmla="*/ 77 w 154"/>
                      <a:gd name="T13" fmla="*/ 0 h 185"/>
                      <a:gd name="T14" fmla="*/ 154 w 154"/>
                      <a:gd name="T15" fmla="*/ 77 h 185"/>
                      <a:gd name="T16" fmla="*/ 132 w 154"/>
                      <a:gd name="T17" fmla="*/ 130 h 185"/>
                      <a:gd name="T18" fmla="*/ 122 w 154"/>
                      <a:gd name="T19" fmla="*/ 149 h 185"/>
                      <a:gd name="T20" fmla="*/ 122 w 154"/>
                      <a:gd name="T21" fmla="*/ 164 h 185"/>
                      <a:gd name="T22" fmla="*/ 101 w 154"/>
                      <a:gd name="T23" fmla="*/ 185 h 185"/>
                      <a:gd name="T24" fmla="*/ 77 w 154"/>
                      <a:gd name="T25" fmla="*/ 5 h 185"/>
                      <a:gd name="T26" fmla="*/ 5 w 154"/>
                      <a:gd name="T27" fmla="*/ 77 h 185"/>
                      <a:gd name="T28" fmla="*/ 25 w 154"/>
                      <a:gd name="T29" fmla="*/ 127 h 185"/>
                      <a:gd name="T30" fmla="*/ 36 w 154"/>
                      <a:gd name="T31" fmla="*/ 149 h 185"/>
                      <a:gd name="T32" fmla="*/ 36 w 154"/>
                      <a:gd name="T33" fmla="*/ 164 h 185"/>
                      <a:gd name="T34" fmla="*/ 53 w 154"/>
                      <a:gd name="T35" fmla="*/ 180 h 185"/>
                      <a:gd name="T36" fmla="*/ 101 w 154"/>
                      <a:gd name="T37" fmla="*/ 180 h 185"/>
                      <a:gd name="T38" fmla="*/ 117 w 154"/>
                      <a:gd name="T39" fmla="*/ 164 h 185"/>
                      <a:gd name="T40" fmla="*/ 117 w 154"/>
                      <a:gd name="T41" fmla="*/ 149 h 185"/>
                      <a:gd name="T42" fmla="*/ 129 w 154"/>
                      <a:gd name="T43" fmla="*/ 127 h 185"/>
                      <a:gd name="T44" fmla="*/ 149 w 154"/>
                      <a:gd name="T45" fmla="*/ 77 h 185"/>
                      <a:gd name="T46" fmla="*/ 77 w 154"/>
                      <a:gd name="T47" fmla="*/ 5 h 1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154" h="185">
                        <a:moveTo>
                          <a:pt x="101" y="185"/>
                        </a:moveTo>
                        <a:cubicBezTo>
                          <a:pt x="53" y="185"/>
                          <a:pt x="53" y="185"/>
                          <a:pt x="53" y="185"/>
                        </a:cubicBezTo>
                        <a:cubicBezTo>
                          <a:pt x="41" y="185"/>
                          <a:pt x="32" y="175"/>
                          <a:pt x="32" y="164"/>
                        </a:cubicBezTo>
                        <a:cubicBezTo>
                          <a:pt x="32" y="149"/>
                          <a:pt x="32" y="149"/>
                          <a:pt x="32" y="149"/>
                        </a:cubicBezTo>
                        <a:cubicBezTo>
                          <a:pt x="32" y="141"/>
                          <a:pt x="28" y="137"/>
                          <a:pt x="22" y="130"/>
                        </a:cubicBezTo>
                        <a:cubicBezTo>
                          <a:pt x="8" y="117"/>
                          <a:pt x="0" y="97"/>
                          <a:pt x="0" y="77"/>
                        </a:cubicBezTo>
                        <a:cubicBezTo>
                          <a:pt x="0" y="34"/>
                          <a:pt x="34" y="0"/>
                          <a:pt x="77" y="0"/>
                        </a:cubicBezTo>
                        <a:cubicBezTo>
                          <a:pt x="119" y="0"/>
                          <a:pt x="154" y="34"/>
                          <a:pt x="154" y="77"/>
                        </a:cubicBezTo>
                        <a:cubicBezTo>
                          <a:pt x="154" y="97"/>
                          <a:pt x="146" y="117"/>
                          <a:pt x="132" y="130"/>
                        </a:cubicBezTo>
                        <a:cubicBezTo>
                          <a:pt x="125" y="137"/>
                          <a:pt x="122" y="141"/>
                          <a:pt x="122" y="149"/>
                        </a:cubicBezTo>
                        <a:cubicBezTo>
                          <a:pt x="122" y="164"/>
                          <a:pt x="122" y="164"/>
                          <a:pt x="122" y="164"/>
                        </a:cubicBezTo>
                        <a:cubicBezTo>
                          <a:pt x="122" y="175"/>
                          <a:pt x="113" y="185"/>
                          <a:pt x="101" y="185"/>
                        </a:cubicBezTo>
                        <a:close/>
                        <a:moveTo>
                          <a:pt x="77" y="5"/>
                        </a:moveTo>
                        <a:cubicBezTo>
                          <a:pt x="37" y="5"/>
                          <a:pt x="5" y="37"/>
                          <a:pt x="5" y="77"/>
                        </a:cubicBezTo>
                        <a:cubicBezTo>
                          <a:pt x="5" y="96"/>
                          <a:pt x="12" y="114"/>
                          <a:pt x="25" y="127"/>
                        </a:cubicBezTo>
                        <a:cubicBezTo>
                          <a:pt x="32" y="134"/>
                          <a:pt x="36" y="140"/>
                          <a:pt x="36" y="149"/>
                        </a:cubicBezTo>
                        <a:cubicBezTo>
                          <a:pt x="36" y="164"/>
                          <a:pt x="36" y="164"/>
                          <a:pt x="36" y="164"/>
                        </a:cubicBezTo>
                        <a:cubicBezTo>
                          <a:pt x="36" y="173"/>
                          <a:pt x="44" y="180"/>
                          <a:pt x="53" y="180"/>
                        </a:cubicBezTo>
                        <a:cubicBezTo>
                          <a:pt x="101" y="180"/>
                          <a:pt x="101" y="180"/>
                          <a:pt x="101" y="180"/>
                        </a:cubicBezTo>
                        <a:cubicBezTo>
                          <a:pt x="110" y="180"/>
                          <a:pt x="117" y="173"/>
                          <a:pt x="117" y="164"/>
                        </a:cubicBezTo>
                        <a:cubicBezTo>
                          <a:pt x="117" y="149"/>
                          <a:pt x="117" y="149"/>
                          <a:pt x="117" y="149"/>
                        </a:cubicBezTo>
                        <a:cubicBezTo>
                          <a:pt x="117" y="140"/>
                          <a:pt x="122" y="134"/>
                          <a:pt x="129" y="127"/>
                        </a:cubicBezTo>
                        <a:cubicBezTo>
                          <a:pt x="142" y="114"/>
                          <a:pt x="149" y="96"/>
                          <a:pt x="149" y="77"/>
                        </a:cubicBezTo>
                        <a:cubicBezTo>
                          <a:pt x="149" y="37"/>
                          <a:pt x="117" y="5"/>
                          <a:pt x="77" y="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2" name="Freeform 48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065463"/>
                    <a:ext cx="123825" cy="39688"/>
                  </a:xfrm>
                  <a:custGeom>
                    <a:avLst/>
                    <a:gdLst>
                      <a:gd name="T0" fmla="*/ 62 w 73"/>
                      <a:gd name="T1" fmla="*/ 23 h 23"/>
                      <a:gd name="T2" fmla="*/ 12 w 73"/>
                      <a:gd name="T3" fmla="*/ 23 h 23"/>
                      <a:gd name="T4" fmla="*/ 0 w 73"/>
                      <a:gd name="T5" fmla="*/ 11 h 23"/>
                      <a:gd name="T6" fmla="*/ 12 w 73"/>
                      <a:gd name="T7" fmla="*/ 0 h 23"/>
                      <a:gd name="T8" fmla="*/ 62 w 73"/>
                      <a:gd name="T9" fmla="*/ 0 h 23"/>
                      <a:gd name="T10" fmla="*/ 73 w 73"/>
                      <a:gd name="T11" fmla="*/ 11 h 23"/>
                      <a:gd name="T12" fmla="*/ 62 w 73"/>
                      <a:gd name="T13" fmla="*/ 23 h 23"/>
                      <a:gd name="T14" fmla="*/ 12 w 73"/>
                      <a:gd name="T15" fmla="*/ 5 h 23"/>
                      <a:gd name="T16" fmla="*/ 5 w 73"/>
                      <a:gd name="T17" fmla="*/ 11 h 23"/>
                      <a:gd name="T18" fmla="*/ 12 w 73"/>
                      <a:gd name="T19" fmla="*/ 18 h 23"/>
                      <a:gd name="T20" fmla="*/ 62 w 73"/>
                      <a:gd name="T21" fmla="*/ 18 h 23"/>
                      <a:gd name="T22" fmla="*/ 69 w 73"/>
                      <a:gd name="T23" fmla="*/ 11 h 23"/>
                      <a:gd name="T24" fmla="*/ 62 w 73"/>
                      <a:gd name="T25" fmla="*/ 5 h 23"/>
                      <a:gd name="T26" fmla="*/ 12 w 73"/>
                      <a:gd name="T27" fmla="*/ 5 h 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3">
                        <a:moveTo>
                          <a:pt x="62" y="23"/>
                        </a:moveTo>
                        <a:cubicBezTo>
                          <a:pt x="12" y="23"/>
                          <a:pt x="12" y="23"/>
                          <a:pt x="12" y="23"/>
                        </a:cubicBezTo>
                        <a:cubicBezTo>
                          <a:pt x="6" y="23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3"/>
                          <a:pt x="62" y="23"/>
                        </a:cubicBezTo>
                        <a:close/>
                        <a:moveTo>
                          <a:pt x="12" y="5"/>
                        </a:moveTo>
                        <a:cubicBezTo>
                          <a:pt x="8" y="5"/>
                          <a:pt x="5" y="8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8"/>
                          <a:pt x="66" y="5"/>
                          <a:pt x="62" y="5"/>
                        </a:cubicBezTo>
                        <a:lnTo>
                          <a:pt x="12" y="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pic>
            <p:nvPicPr>
              <p:cNvPr id="113" name="Picture 8"/>
              <p:cNvPicPr>
                <a:picLocks noChangeAspect="1" noChangeArrowheads="1"/>
              </p:cNvPicPr>
              <p:nvPr/>
            </p:nvPicPr>
            <p:blipFill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1694783" y="5845846"/>
                <a:ext cx="278361" cy="3121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14" name="Picture 7"/>
              <p:cNvPicPr>
                <a:picLocks noChangeAspect="1" noChangeArrowheads="1"/>
              </p:cNvPicPr>
              <p:nvPr/>
            </p:nvPicPr>
            <p:blipFill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60114" y="5883694"/>
                <a:ext cx="206590" cy="2778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15" name="Picture 5"/>
              <p:cNvPicPr>
                <a:picLocks noChangeAspect="1" noChangeArrowheads="1"/>
              </p:cNvPicPr>
              <p:nvPr/>
            </p:nvPicPr>
            <p:blipFill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1365338" y="5845843"/>
                <a:ext cx="226979" cy="305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63" name="Gruppo 62"/>
            <p:cNvGrpSpPr/>
            <p:nvPr/>
          </p:nvGrpSpPr>
          <p:grpSpPr>
            <a:xfrm>
              <a:off x="729860" y="3063714"/>
              <a:ext cx="1239949" cy="2411823"/>
              <a:chOff x="729860" y="3063714"/>
              <a:chExt cx="1239948" cy="2411823"/>
            </a:xfrm>
          </p:grpSpPr>
          <p:grpSp>
            <p:nvGrpSpPr>
              <p:cNvPr id="64" name="Gruppo 63"/>
              <p:cNvGrpSpPr/>
              <p:nvPr/>
            </p:nvGrpSpPr>
            <p:grpSpPr>
              <a:xfrm>
                <a:off x="772108" y="4397904"/>
                <a:ext cx="816871" cy="363317"/>
                <a:chOff x="772108" y="4397904"/>
                <a:chExt cx="816871" cy="363317"/>
              </a:xfrm>
            </p:grpSpPr>
            <p:pic>
              <p:nvPicPr>
                <p:cNvPr id="88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72108" y="4488086"/>
                  <a:ext cx="172039" cy="2488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89" name="Gruppo 88"/>
                <p:cNvGrpSpPr/>
                <p:nvPr/>
              </p:nvGrpSpPr>
              <p:grpSpPr>
                <a:xfrm>
                  <a:off x="1020292" y="4397904"/>
                  <a:ext cx="240283" cy="331780"/>
                  <a:chOff x="2704872" y="5411863"/>
                  <a:chExt cx="795318" cy="1092696"/>
                </a:xfrm>
              </p:grpSpPr>
              <p:sp>
                <p:nvSpPr>
                  <p:cNvPr id="91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5707136"/>
                    <a:ext cx="795318" cy="797423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92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93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5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pic>
              <p:nvPicPr>
                <p:cNvPr id="90" name="Picture 5"/>
                <p:cNvPicPr>
                  <a:picLocks noChangeAspect="1" noChangeArrowheads="1"/>
                </p:cNvPicPr>
                <p:nvPr/>
              </p:nvPicPr>
              <p:blipFill>
                <a:blip r:embed="rId5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362001" y="4455996"/>
                  <a:ext cx="226978" cy="3052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65" name="Gruppo 64"/>
              <p:cNvGrpSpPr/>
              <p:nvPr/>
            </p:nvGrpSpPr>
            <p:grpSpPr>
              <a:xfrm>
                <a:off x="772108" y="5052992"/>
                <a:ext cx="1197700" cy="422545"/>
                <a:chOff x="772108" y="5052992"/>
                <a:chExt cx="1197700" cy="422545"/>
              </a:xfrm>
            </p:grpSpPr>
            <p:pic>
              <p:nvPicPr>
                <p:cNvPr id="77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72108" y="5195433"/>
                  <a:ext cx="172037" cy="2488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78" name="Gruppo 77"/>
                <p:cNvGrpSpPr/>
                <p:nvPr/>
              </p:nvGrpSpPr>
              <p:grpSpPr>
                <a:xfrm>
                  <a:off x="1020292" y="5052992"/>
                  <a:ext cx="240283" cy="384038"/>
                  <a:chOff x="2704872" y="5411863"/>
                  <a:chExt cx="795318" cy="1264805"/>
                </a:xfrm>
              </p:grpSpPr>
              <p:sp>
                <p:nvSpPr>
                  <p:cNvPr id="81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5879243"/>
                    <a:ext cx="795318" cy="797425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82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83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pic>
              <p:nvPicPr>
                <p:cNvPr id="79" name="Picture 8"/>
                <p:cNvPicPr>
                  <a:picLocks noChangeAspect="1" noChangeArrowheads="1"/>
                </p:cNvPicPr>
                <p:nvPr/>
              </p:nvPicPr>
              <p:blipFill>
                <a:blip r:embed="rId3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691445" y="5163342"/>
                  <a:ext cx="278363" cy="31219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80" name="Picture 5"/>
                <p:cNvPicPr>
                  <a:picLocks noChangeAspect="1" noChangeArrowheads="1"/>
                </p:cNvPicPr>
                <p:nvPr/>
              </p:nvPicPr>
              <p:blipFill>
                <a:blip r:embed="rId5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362002" y="5163340"/>
                  <a:ext cx="226978" cy="3052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66" name="Gruppo 65"/>
              <p:cNvGrpSpPr/>
              <p:nvPr/>
            </p:nvGrpSpPr>
            <p:grpSpPr>
              <a:xfrm>
                <a:off x="729860" y="3737305"/>
                <a:ext cx="488467" cy="249343"/>
                <a:chOff x="729860" y="3737305"/>
                <a:chExt cx="488467" cy="249343"/>
              </a:xfrm>
            </p:grpSpPr>
            <p:pic>
              <p:nvPicPr>
                <p:cNvPr id="68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29860" y="3737844"/>
                  <a:ext cx="172038" cy="2488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69" name="Gruppo 68"/>
                <p:cNvGrpSpPr/>
                <p:nvPr/>
              </p:nvGrpSpPr>
              <p:grpSpPr>
                <a:xfrm>
                  <a:off x="978044" y="3737305"/>
                  <a:ext cx="240283" cy="242122"/>
                  <a:chOff x="2704872" y="5294038"/>
                  <a:chExt cx="795318" cy="797422"/>
                </a:xfrm>
              </p:grpSpPr>
              <p:sp>
                <p:nvSpPr>
                  <p:cNvPr id="70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5294038"/>
                    <a:ext cx="795318" cy="797422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71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72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3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4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5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6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</p:grpSp>
          <p:pic>
            <p:nvPicPr>
              <p:cNvPr id="67" name="Picture 2"/>
              <p:cNvPicPr>
                <a:picLocks noChangeAspect="1" noChangeArrowheads="1"/>
              </p:cNvPicPr>
              <p:nvPr/>
            </p:nvPicPr>
            <p:blipFill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760764" y="3063714"/>
                <a:ext cx="172038" cy="248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56" name="Rettangolo 55"/>
          <p:cNvSpPr/>
          <p:nvPr/>
        </p:nvSpPr>
        <p:spPr>
          <a:xfrm>
            <a:off x="115551" y="2959876"/>
            <a:ext cx="8865112" cy="46332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75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5482" y="950859"/>
            <a:ext cx="89185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cap="small" dirty="0">
                <a:solidFill>
                  <a:srgbClr val="0B5EB1"/>
                </a:solidFill>
                <a:latin typeface="HelveticaNeueLT Std Bold"/>
              </a:rPr>
              <a:t>G</a:t>
            </a:r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li scenari di diffusione delle soluzioni d’innovazione energetica: i bundle tecnologici</a:t>
            </a:r>
            <a:endParaRPr lang="it-IT" sz="1500" b="1" cap="small" dirty="0">
              <a:solidFill>
                <a:srgbClr val="0B5EB1"/>
              </a:solidFill>
              <a:latin typeface="HelveticaNeueLT Std Bold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04800" y="1481959"/>
            <a:ext cx="8608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Clr>
                <a:srgbClr val="139DEC"/>
              </a:buClr>
              <a:buFont typeface="Wingdings" charset="2"/>
              <a:buChar char="§"/>
            </a:pPr>
            <a:r>
              <a:rPr lang="it-IT" sz="1200" dirty="0">
                <a:latin typeface="Helvetica Neue" charset="0"/>
                <a:ea typeface="Helvetica Neue" charset="0"/>
                <a:cs typeface="Helvetica Neue" charset="0"/>
              </a:rPr>
              <a:t>La stima degli impatti derivanti dall’implementazione delle soluzioni d’innovazione energetica nel parco edifici del Nord e Centro Italia fa riferimento a due diversi bundle di soluzioni, denominati rispettivamente bundle “LIGHT” ed “HEAVY”.</a:t>
            </a:r>
          </a:p>
          <a:p>
            <a:pPr marL="285750" lvl="1" indent="-285750">
              <a:buClr>
                <a:srgbClr val="139DEC"/>
              </a:buClr>
              <a:buFont typeface="Wingdings" charset="2"/>
              <a:buChar char="§"/>
            </a:pPr>
            <a:endParaRPr lang="it-IT" sz="1200" b="1" dirty="0" smtClean="0">
              <a:latin typeface="Helvetica Neue" charset="0"/>
              <a:ea typeface="Helvetica Neue" charset="0"/>
              <a:cs typeface="Helvetica Neue" charset="0"/>
            </a:endParaRPr>
          </a:p>
        </p:txBody>
      </p:sp>
      <p:graphicFrame>
        <p:nvGraphicFramePr>
          <p:cNvPr id="4" name="Segnaposto contenut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8950916"/>
              </p:ext>
            </p:extLst>
          </p:nvPr>
        </p:nvGraphicFramePr>
        <p:xfrm>
          <a:off x="304799" y="2347378"/>
          <a:ext cx="8608613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7124">
                  <a:extLst>
                    <a:ext uri="{9D8B030D-6E8A-4147-A177-3AD203B41FA5}">
                      <a16:colId xmlns="" xmlns:a16="http://schemas.microsoft.com/office/drawing/2014/main" val="3137645541"/>
                    </a:ext>
                  </a:extLst>
                </a:gridCol>
                <a:gridCol w="1044327">
                  <a:extLst>
                    <a:ext uri="{9D8B030D-6E8A-4147-A177-3AD203B41FA5}">
                      <a16:colId xmlns="" xmlns:a16="http://schemas.microsoft.com/office/drawing/2014/main" val="3054433651"/>
                    </a:ext>
                  </a:extLst>
                </a:gridCol>
                <a:gridCol w="69807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36716">
                  <a:extLst>
                    <a:ext uri="{9D8B030D-6E8A-4147-A177-3AD203B41FA5}">
                      <a16:colId xmlns="" xmlns:a16="http://schemas.microsoft.com/office/drawing/2014/main" val="2606548044"/>
                    </a:ext>
                  </a:extLst>
                </a:gridCol>
                <a:gridCol w="112280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12306">
                  <a:extLst>
                    <a:ext uri="{9D8B030D-6E8A-4147-A177-3AD203B41FA5}">
                      <a16:colId xmlns="" xmlns:a16="http://schemas.microsoft.com/office/drawing/2014/main" val="2762127828"/>
                    </a:ext>
                  </a:extLst>
                </a:gridCol>
                <a:gridCol w="824173">
                  <a:extLst>
                    <a:ext uri="{9D8B030D-6E8A-4147-A177-3AD203B41FA5}">
                      <a16:colId xmlns="" xmlns:a16="http://schemas.microsoft.com/office/drawing/2014/main" val="2792348976"/>
                    </a:ext>
                  </a:extLst>
                </a:gridCol>
                <a:gridCol w="803083">
                  <a:extLst>
                    <a:ext uri="{9D8B030D-6E8A-4147-A177-3AD203B41FA5}">
                      <a16:colId xmlns="" xmlns:a16="http://schemas.microsoft.com/office/drawing/2014/main" val="39733527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TECNOLOGIA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RISCALDAMENTO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RAFFRESCAMENTO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Illuminazione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Fotovoltaico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Serramenti</a:t>
                      </a:r>
                      <a:r>
                        <a:rPr lang="it-IT" sz="800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 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Superfici</a:t>
                      </a:r>
                      <a:r>
                        <a:rPr lang="it-IT" sz="800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 opache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67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ARCHETIPO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1" kern="1200" dirty="0" smtClean="0">
                          <a:solidFill>
                            <a:schemeClr val="lt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Caldaia a Condensazione + Termostato intelligente</a:t>
                      </a:r>
                      <a:endParaRPr lang="it-IT" sz="800" b="1" kern="1200" dirty="0">
                        <a:solidFill>
                          <a:schemeClr val="lt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1" kern="1200" dirty="0" smtClean="0">
                          <a:solidFill>
                            <a:schemeClr val="lt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Pompa di calore</a:t>
                      </a:r>
                      <a:endParaRPr lang="it-IT" sz="800" b="1" kern="1200" dirty="0">
                        <a:solidFill>
                          <a:schemeClr val="lt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kern="1200" dirty="0" smtClean="0">
                          <a:solidFill>
                            <a:schemeClr val="lt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Pompa di calore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82732320"/>
                  </a:ext>
                </a:extLst>
              </a:tr>
              <a:tr h="144569"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Residenziale-Villetta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EAEEF5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EAEEF5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EAEEF5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EAEEF5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EAEE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4685016"/>
                  </a:ext>
                </a:extLst>
              </a:tr>
              <a:tr h="144569"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Residenziale-</a:t>
                      </a:r>
                      <a:r>
                        <a:rPr lang="it-IT" sz="800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 Appartamento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7484883"/>
                  </a:ext>
                </a:extLst>
              </a:tr>
              <a:tr h="205441"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Non Residenziale-Scuola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EAEEF5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EAEEF5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EAEEF5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EAEEF5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EAEE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45892868"/>
                  </a:ext>
                </a:extLst>
              </a:tr>
              <a:tr h="205441"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Non Residenziale-Palazzo Uffici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7F7F7F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6252837"/>
                  </a:ext>
                </a:extLst>
              </a:tr>
              <a:tr h="205441"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Non</a:t>
                      </a:r>
                      <a:r>
                        <a:rPr lang="it-IT" sz="800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 Residenziale- Alberghi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7F7F7F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EAE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EAEEF5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EAEEF5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EAEEF5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EAEE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2743645" y="2019734"/>
            <a:ext cx="3882189" cy="218107"/>
          </a:xfrm>
          <a:prstGeom prst="rect">
            <a:avLst/>
          </a:prstGeom>
          <a:solidFill>
            <a:srgbClr val="2757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latin typeface="Helvetica" charset="0"/>
                <a:ea typeface="Helvetica" charset="0"/>
                <a:cs typeface="Helvetica" charset="0"/>
              </a:rPr>
              <a:t>Bundle “LIGHT” (bassa invasività) (*)</a:t>
            </a:r>
            <a:endParaRPr lang="it-IT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094" y="3160677"/>
            <a:ext cx="136983" cy="157805"/>
          </a:xfrm>
          <a:prstGeom prst="rect">
            <a:avLst/>
          </a:prstGeom>
        </p:spPr>
      </p:pic>
      <p:pic>
        <p:nvPicPr>
          <p:cNvPr id="16" name="Immagin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469" y="3376686"/>
            <a:ext cx="136983" cy="157805"/>
          </a:xfrm>
          <a:prstGeom prst="rect">
            <a:avLst/>
          </a:prstGeom>
        </p:spPr>
      </p:pic>
      <p:pic>
        <p:nvPicPr>
          <p:cNvPr id="17" name="Immagin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796" y="3592695"/>
            <a:ext cx="136983" cy="157805"/>
          </a:xfrm>
          <a:prstGeom prst="rect">
            <a:avLst/>
          </a:prstGeom>
        </p:spPr>
      </p:pic>
      <p:pic>
        <p:nvPicPr>
          <p:cNvPr id="18" name="Immagin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203" y="3790353"/>
            <a:ext cx="136983" cy="157805"/>
          </a:xfrm>
          <a:prstGeom prst="rect">
            <a:avLst/>
          </a:prstGeom>
        </p:spPr>
      </p:pic>
      <p:pic>
        <p:nvPicPr>
          <p:cNvPr id="19" name="Immagin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530" y="4006362"/>
            <a:ext cx="136983" cy="157805"/>
          </a:xfrm>
          <a:prstGeom prst="rect">
            <a:avLst/>
          </a:prstGeom>
        </p:spPr>
      </p:pic>
      <p:pic>
        <p:nvPicPr>
          <p:cNvPr id="20" name="Immagin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932" y="3154327"/>
            <a:ext cx="136983" cy="157805"/>
          </a:xfrm>
          <a:prstGeom prst="rect">
            <a:avLst/>
          </a:prstGeom>
        </p:spPr>
      </p:pic>
      <p:pic>
        <p:nvPicPr>
          <p:cNvPr id="21" name="Immagin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307" y="3370336"/>
            <a:ext cx="136983" cy="157805"/>
          </a:xfrm>
          <a:prstGeom prst="rect">
            <a:avLst/>
          </a:prstGeom>
        </p:spPr>
      </p:pic>
      <p:pic>
        <p:nvPicPr>
          <p:cNvPr id="22" name="Immagin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634" y="3586345"/>
            <a:ext cx="136983" cy="157805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980" y="3797835"/>
            <a:ext cx="136983" cy="157805"/>
          </a:xfrm>
          <a:prstGeom prst="rect">
            <a:avLst/>
          </a:prstGeom>
        </p:spPr>
      </p:pic>
      <p:pic>
        <p:nvPicPr>
          <p:cNvPr id="24" name="Immagin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307" y="4013844"/>
            <a:ext cx="136983" cy="157805"/>
          </a:xfrm>
          <a:prstGeom prst="rect">
            <a:avLst/>
          </a:prstGeom>
        </p:spPr>
      </p:pic>
      <p:sp>
        <p:nvSpPr>
          <p:cNvPr id="25" name="Rettangolo 24"/>
          <p:cNvSpPr/>
          <p:nvPr/>
        </p:nvSpPr>
        <p:spPr>
          <a:xfrm>
            <a:off x="304799" y="4525580"/>
            <a:ext cx="86086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700" dirty="0">
                <a:latin typeface="Helvetica" charset="0"/>
                <a:ea typeface="Helvetica" charset="0"/>
                <a:cs typeface="Helvetica" charset="0"/>
              </a:rPr>
              <a:t>* Nota: Il bundle light corrisponde alle “Implementazioni 2” relative a ciascuna tipologia di edificio. Per le tecnologie di riscaldamento/raffrescamento, si ipotizza che non siano necessari interventi sul circuito di distribuzione del calore.</a:t>
            </a:r>
          </a:p>
        </p:txBody>
      </p:sp>
    </p:spTree>
    <p:extLst>
      <p:ext uri="{BB962C8B-B14F-4D97-AF65-F5344CB8AC3E}">
        <p14:creationId xmlns:p14="http://schemas.microsoft.com/office/powerpoint/2010/main" val="11148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5482" y="950859"/>
            <a:ext cx="89185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cap="small" dirty="0">
                <a:solidFill>
                  <a:srgbClr val="0B5EB1"/>
                </a:solidFill>
                <a:latin typeface="HelveticaNeueLT Std Bold"/>
              </a:rPr>
              <a:t>G</a:t>
            </a:r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li scenari di diffusione delle soluzioni d’innovazione energetica: i bundle tecnologici</a:t>
            </a:r>
            <a:endParaRPr lang="it-IT" sz="1500" b="1" cap="small" dirty="0">
              <a:solidFill>
                <a:srgbClr val="0B5EB1"/>
              </a:solidFill>
              <a:latin typeface="HelveticaNeueLT Std Bold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04800" y="1481959"/>
            <a:ext cx="8608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Clr>
                <a:srgbClr val="139DEC"/>
              </a:buClr>
              <a:buFont typeface="Wingdings" charset="2"/>
              <a:buChar char="§"/>
            </a:pPr>
            <a:r>
              <a:rPr lang="it-IT" sz="1200" dirty="0">
                <a:latin typeface="Helvetica Neue" charset="0"/>
                <a:ea typeface="Helvetica Neue" charset="0"/>
                <a:cs typeface="Helvetica Neue" charset="0"/>
              </a:rPr>
              <a:t>La stima degli impatti derivanti dall’implementazione delle soluzioni d’innovazione energetica nel parco edifici del Nord e Centro Italia fa riferimento a due diversi bundle di soluzioni, denominati rispettivamente bundle “LIGHT” ed “HEAVY”.</a:t>
            </a:r>
          </a:p>
          <a:p>
            <a:pPr marL="285750" lvl="1" indent="-285750">
              <a:buClr>
                <a:srgbClr val="139DEC"/>
              </a:buClr>
              <a:buFont typeface="Wingdings" charset="2"/>
              <a:buChar char="§"/>
            </a:pPr>
            <a:endParaRPr lang="it-IT" sz="1200" b="1" dirty="0" smtClean="0">
              <a:latin typeface="Helvetica Neue" charset="0"/>
              <a:ea typeface="Helvetica Neue" charset="0"/>
              <a:cs typeface="Helvetica Neue" charset="0"/>
            </a:endParaRPr>
          </a:p>
        </p:txBody>
      </p:sp>
      <p:graphicFrame>
        <p:nvGraphicFramePr>
          <p:cNvPr id="4" name="Segnaposto contenut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003010"/>
              </p:ext>
            </p:extLst>
          </p:nvPr>
        </p:nvGraphicFramePr>
        <p:xfrm>
          <a:off x="304799" y="2347378"/>
          <a:ext cx="8608613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7124">
                  <a:extLst>
                    <a:ext uri="{9D8B030D-6E8A-4147-A177-3AD203B41FA5}">
                      <a16:colId xmlns="" xmlns:a16="http://schemas.microsoft.com/office/drawing/2014/main" val="3137645541"/>
                    </a:ext>
                  </a:extLst>
                </a:gridCol>
                <a:gridCol w="1044327">
                  <a:extLst>
                    <a:ext uri="{9D8B030D-6E8A-4147-A177-3AD203B41FA5}">
                      <a16:colId xmlns="" xmlns:a16="http://schemas.microsoft.com/office/drawing/2014/main" val="3054433651"/>
                    </a:ext>
                  </a:extLst>
                </a:gridCol>
                <a:gridCol w="69807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36716">
                  <a:extLst>
                    <a:ext uri="{9D8B030D-6E8A-4147-A177-3AD203B41FA5}">
                      <a16:colId xmlns="" xmlns:a16="http://schemas.microsoft.com/office/drawing/2014/main" val="2606548044"/>
                    </a:ext>
                  </a:extLst>
                </a:gridCol>
                <a:gridCol w="112280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12306">
                  <a:extLst>
                    <a:ext uri="{9D8B030D-6E8A-4147-A177-3AD203B41FA5}">
                      <a16:colId xmlns="" xmlns:a16="http://schemas.microsoft.com/office/drawing/2014/main" val="2762127828"/>
                    </a:ext>
                  </a:extLst>
                </a:gridCol>
                <a:gridCol w="824173">
                  <a:extLst>
                    <a:ext uri="{9D8B030D-6E8A-4147-A177-3AD203B41FA5}">
                      <a16:colId xmlns="" xmlns:a16="http://schemas.microsoft.com/office/drawing/2014/main" val="2792348976"/>
                    </a:ext>
                  </a:extLst>
                </a:gridCol>
                <a:gridCol w="803083">
                  <a:extLst>
                    <a:ext uri="{9D8B030D-6E8A-4147-A177-3AD203B41FA5}">
                      <a16:colId xmlns="" xmlns:a16="http://schemas.microsoft.com/office/drawing/2014/main" val="39733527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TECNOLOGIA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RISCALDAMENTO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RAFFRESCAMENTO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Illuminazione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Fotovoltaico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Serramenti</a:t>
                      </a:r>
                      <a:r>
                        <a:rPr lang="it-IT" sz="800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 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Superfici</a:t>
                      </a:r>
                      <a:r>
                        <a:rPr lang="it-IT" sz="800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 opache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67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ARCHETIPO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1" kern="1200" dirty="0" smtClean="0">
                          <a:solidFill>
                            <a:schemeClr val="lt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Caldaia a Condensazione + Termostato intelligente</a:t>
                      </a:r>
                      <a:endParaRPr lang="it-IT" sz="800" b="1" kern="1200" dirty="0">
                        <a:solidFill>
                          <a:schemeClr val="lt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1" kern="1200" dirty="0" smtClean="0">
                          <a:solidFill>
                            <a:schemeClr val="lt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Pompa di calore</a:t>
                      </a:r>
                      <a:endParaRPr lang="it-IT" sz="800" b="1" kern="1200" dirty="0">
                        <a:solidFill>
                          <a:schemeClr val="lt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kern="1200" dirty="0" smtClean="0">
                          <a:solidFill>
                            <a:schemeClr val="lt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Pompa di calore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82732320"/>
                  </a:ext>
                </a:extLst>
              </a:tr>
              <a:tr h="144569"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Residenziale-Villetta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64685016"/>
                  </a:ext>
                </a:extLst>
              </a:tr>
              <a:tr h="144569"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Residenziale-</a:t>
                      </a:r>
                      <a:r>
                        <a:rPr lang="it-IT" sz="800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 Appartamento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80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7484883"/>
                  </a:ext>
                </a:extLst>
              </a:tr>
              <a:tr h="205441"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Non Residenziale-Scuola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45892868"/>
                  </a:ext>
                </a:extLst>
              </a:tr>
              <a:tr h="205441"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Non Residenziale-Palazzo Uffici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7F7F7F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6252837"/>
                  </a:ext>
                </a:extLst>
              </a:tr>
              <a:tr h="205441"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Non</a:t>
                      </a:r>
                      <a:r>
                        <a:rPr lang="it-IT" sz="800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 Residenziale- Alberghi</a:t>
                      </a:r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solidFill>
                      <a:srgbClr val="7F7F7F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2743645" y="2019734"/>
            <a:ext cx="3882189" cy="218107"/>
          </a:xfrm>
          <a:prstGeom prst="rect">
            <a:avLst/>
          </a:prstGeom>
          <a:solidFill>
            <a:srgbClr val="2757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latin typeface="Helvetica" charset="0"/>
                <a:ea typeface="Helvetica" charset="0"/>
                <a:cs typeface="Helvetica" charset="0"/>
              </a:rPr>
              <a:t>Bundle “HEAVY” (medio-alta invasività) (*)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294" y="3160677"/>
            <a:ext cx="136983" cy="157805"/>
          </a:xfrm>
          <a:prstGeom prst="rect">
            <a:avLst/>
          </a:prstGeom>
        </p:spPr>
      </p:pic>
      <p:pic>
        <p:nvPicPr>
          <p:cNvPr id="16" name="Immagin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669" y="3376686"/>
            <a:ext cx="136983" cy="157805"/>
          </a:xfrm>
          <a:prstGeom prst="rect">
            <a:avLst/>
          </a:prstGeom>
        </p:spPr>
      </p:pic>
      <p:pic>
        <p:nvPicPr>
          <p:cNvPr id="17" name="Immagin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996" y="3592695"/>
            <a:ext cx="136983" cy="157805"/>
          </a:xfrm>
          <a:prstGeom prst="rect">
            <a:avLst/>
          </a:prstGeom>
        </p:spPr>
      </p:pic>
      <p:pic>
        <p:nvPicPr>
          <p:cNvPr id="18" name="Immagin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203" y="3796703"/>
            <a:ext cx="136983" cy="157805"/>
          </a:xfrm>
          <a:prstGeom prst="rect">
            <a:avLst/>
          </a:prstGeom>
        </p:spPr>
      </p:pic>
      <p:pic>
        <p:nvPicPr>
          <p:cNvPr id="19" name="Immagin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530" y="4012712"/>
            <a:ext cx="136983" cy="157805"/>
          </a:xfrm>
          <a:prstGeom prst="rect">
            <a:avLst/>
          </a:prstGeom>
        </p:spPr>
      </p:pic>
      <p:pic>
        <p:nvPicPr>
          <p:cNvPr id="20" name="Immagin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932" y="3167027"/>
            <a:ext cx="136983" cy="157805"/>
          </a:xfrm>
          <a:prstGeom prst="rect">
            <a:avLst/>
          </a:prstGeom>
        </p:spPr>
      </p:pic>
      <p:pic>
        <p:nvPicPr>
          <p:cNvPr id="21" name="Immagin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307" y="3383036"/>
            <a:ext cx="136983" cy="157805"/>
          </a:xfrm>
          <a:prstGeom prst="rect">
            <a:avLst/>
          </a:prstGeom>
        </p:spPr>
      </p:pic>
      <p:pic>
        <p:nvPicPr>
          <p:cNvPr id="22" name="Immagin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634" y="3599045"/>
            <a:ext cx="136983" cy="157805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980" y="3810535"/>
            <a:ext cx="136983" cy="157805"/>
          </a:xfrm>
          <a:prstGeom prst="rect">
            <a:avLst/>
          </a:prstGeom>
        </p:spPr>
      </p:pic>
      <p:pic>
        <p:nvPicPr>
          <p:cNvPr id="24" name="Immagin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307" y="4026544"/>
            <a:ext cx="136983" cy="157805"/>
          </a:xfrm>
          <a:prstGeom prst="rect">
            <a:avLst/>
          </a:prstGeom>
        </p:spPr>
      </p:pic>
      <p:sp>
        <p:nvSpPr>
          <p:cNvPr id="25" name="Rettangolo 24"/>
          <p:cNvSpPr/>
          <p:nvPr/>
        </p:nvSpPr>
        <p:spPr>
          <a:xfrm>
            <a:off x="304799" y="4525580"/>
            <a:ext cx="860861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700" dirty="0" smtClean="0">
                <a:latin typeface="Helvetica" charset="0"/>
                <a:ea typeface="Helvetica" charset="0"/>
                <a:cs typeface="Helvetica" charset="0"/>
              </a:rPr>
              <a:t>* </a:t>
            </a:r>
            <a:r>
              <a:rPr lang="it-IT" sz="700" dirty="0">
                <a:latin typeface="Helvetica" charset="0"/>
                <a:ea typeface="Helvetica" charset="0"/>
                <a:cs typeface="Helvetica" charset="0"/>
              </a:rPr>
              <a:t>Nota: Il bundle heavy corrisponde alle “Implementazioni 5” relative a ciascuna tipologia di edificio (fatta eccezione per la tipologia residenziale-appartamento, per la quale il bundle heavy corrisponde alla “Implementazione 4”).</a:t>
            </a:r>
          </a:p>
          <a:p>
            <a:endParaRPr lang="it-IT" sz="700" dirty="0"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26" name="Immagin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786" y="3167027"/>
            <a:ext cx="136983" cy="157805"/>
          </a:xfrm>
          <a:prstGeom prst="rect">
            <a:avLst/>
          </a:prstGeom>
        </p:spPr>
      </p:pic>
      <p:pic>
        <p:nvPicPr>
          <p:cNvPr id="28" name="Immagin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488" y="3599045"/>
            <a:ext cx="136983" cy="157805"/>
          </a:xfrm>
          <a:prstGeom prst="rect">
            <a:avLst/>
          </a:prstGeom>
        </p:spPr>
      </p:pic>
      <p:pic>
        <p:nvPicPr>
          <p:cNvPr id="29" name="Immagin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834" y="3810535"/>
            <a:ext cx="136983" cy="157805"/>
          </a:xfrm>
          <a:prstGeom prst="rect">
            <a:avLst/>
          </a:prstGeom>
        </p:spPr>
      </p:pic>
      <p:pic>
        <p:nvPicPr>
          <p:cNvPr id="30" name="Immagin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161" y="4026544"/>
            <a:ext cx="136983" cy="157805"/>
          </a:xfrm>
          <a:prstGeom prst="rect">
            <a:avLst/>
          </a:prstGeom>
        </p:spPr>
      </p:pic>
      <p:pic>
        <p:nvPicPr>
          <p:cNvPr id="31" name="Immagin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591" y="3167027"/>
            <a:ext cx="136983" cy="157805"/>
          </a:xfrm>
          <a:prstGeom prst="rect">
            <a:avLst/>
          </a:prstGeom>
        </p:spPr>
      </p:pic>
      <p:pic>
        <p:nvPicPr>
          <p:cNvPr id="32" name="Immagin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966" y="3383036"/>
            <a:ext cx="136983" cy="157805"/>
          </a:xfrm>
          <a:prstGeom prst="rect">
            <a:avLst/>
          </a:prstGeom>
        </p:spPr>
      </p:pic>
      <p:pic>
        <p:nvPicPr>
          <p:cNvPr id="33" name="Immagin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293" y="3599045"/>
            <a:ext cx="136983" cy="157805"/>
          </a:xfrm>
          <a:prstGeom prst="rect">
            <a:avLst/>
          </a:prstGeom>
        </p:spPr>
      </p:pic>
      <p:pic>
        <p:nvPicPr>
          <p:cNvPr id="34" name="Immagin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639" y="3810535"/>
            <a:ext cx="136983" cy="157805"/>
          </a:xfrm>
          <a:prstGeom prst="rect">
            <a:avLst/>
          </a:prstGeom>
        </p:spPr>
      </p:pic>
      <p:pic>
        <p:nvPicPr>
          <p:cNvPr id="35" name="Immagin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966" y="4026544"/>
            <a:ext cx="136983" cy="157805"/>
          </a:xfrm>
          <a:prstGeom prst="rect">
            <a:avLst/>
          </a:prstGeom>
        </p:spPr>
      </p:pic>
      <p:pic>
        <p:nvPicPr>
          <p:cNvPr id="36" name="Immagine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635" y="3166960"/>
            <a:ext cx="136983" cy="157805"/>
          </a:xfrm>
          <a:prstGeom prst="rect">
            <a:avLst/>
          </a:prstGeom>
        </p:spPr>
      </p:pic>
      <p:pic>
        <p:nvPicPr>
          <p:cNvPr id="37" name="Immagine 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010" y="3382969"/>
            <a:ext cx="136983" cy="157805"/>
          </a:xfrm>
          <a:prstGeom prst="rect">
            <a:avLst/>
          </a:prstGeom>
        </p:spPr>
      </p:pic>
      <p:pic>
        <p:nvPicPr>
          <p:cNvPr id="38" name="Immagine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337" y="3598978"/>
            <a:ext cx="136983" cy="157805"/>
          </a:xfrm>
          <a:prstGeom prst="rect">
            <a:avLst/>
          </a:prstGeom>
        </p:spPr>
      </p:pic>
      <p:pic>
        <p:nvPicPr>
          <p:cNvPr id="39" name="Immagine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683" y="3810468"/>
            <a:ext cx="136983" cy="157805"/>
          </a:xfrm>
          <a:prstGeom prst="rect">
            <a:avLst/>
          </a:prstGeom>
        </p:spPr>
      </p:pic>
      <p:pic>
        <p:nvPicPr>
          <p:cNvPr id="40" name="Immagine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010" y="4026477"/>
            <a:ext cx="136983" cy="157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06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5482" y="950859"/>
            <a:ext cx="89185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cap="small" dirty="0">
                <a:solidFill>
                  <a:srgbClr val="0B5EB1"/>
                </a:solidFill>
                <a:latin typeface="HelveticaNeueLT Std Bold"/>
              </a:rPr>
              <a:t>Gli impatti della diffusione delle soluzioni d’innovazione energetica negli edifici in </a:t>
            </a:r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Italia</a:t>
            </a:r>
            <a:endParaRPr lang="it-IT" sz="1500" b="1" cap="small" dirty="0">
              <a:solidFill>
                <a:srgbClr val="0B5EB1"/>
              </a:solidFill>
              <a:latin typeface="HelveticaNeueLT Std Bold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04800" y="1481959"/>
            <a:ext cx="86086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Clr>
                <a:srgbClr val="139DEC"/>
              </a:buClr>
              <a:buFont typeface="Wingdings" charset="2"/>
              <a:buChar char="§"/>
            </a:pPr>
            <a:r>
              <a:rPr lang="it-IT" sz="1200" b="1" dirty="0" smtClean="0">
                <a:latin typeface="Helvetica Neue" charset="0"/>
                <a:ea typeface="Helvetica Neue" charset="0"/>
                <a:cs typeface="Helvetica Neue" charset="0"/>
              </a:rPr>
              <a:t>Tasso </a:t>
            </a:r>
            <a:r>
              <a:rPr lang="it-IT" sz="1200" b="1" dirty="0">
                <a:latin typeface="Helvetica Neue" charset="0"/>
                <a:ea typeface="Helvetica Neue" charset="0"/>
                <a:cs typeface="Helvetica Neue" charset="0"/>
              </a:rPr>
              <a:t>di intervento sullo stock di edifici </a:t>
            </a:r>
            <a:r>
              <a:rPr lang="it-IT" sz="1200" b="1" dirty="0" smtClean="0">
                <a:latin typeface="Helvetica Neue" charset="0"/>
                <a:ea typeface="Helvetica Neue" charset="0"/>
                <a:cs typeface="Helvetica Neue" charset="0"/>
              </a:rPr>
              <a:t>nel Nord e Centro Italia nei </a:t>
            </a:r>
            <a:r>
              <a:rPr lang="it-IT" sz="1200" b="1" dirty="0">
                <a:latin typeface="Helvetica Neue" charset="0"/>
                <a:ea typeface="Helvetica Neue" charset="0"/>
                <a:cs typeface="Helvetica Neue" charset="0"/>
              </a:rPr>
              <a:t>prossimi 5 anni</a:t>
            </a:r>
            <a:r>
              <a:rPr lang="it-IT" sz="1200" dirty="0">
                <a:latin typeface="Helvetica Neue" charset="0"/>
                <a:ea typeface="Helvetica Neue" charset="0"/>
                <a:cs typeface="Helvetica Neue" charset="0"/>
              </a:rPr>
              <a:t> a seguito dell’applicazione “congiunta” dei bundle “light” ed “heavy”, secondo un mix 70%/30% delle abitazioni residenziali e degli edifici non </a:t>
            </a:r>
            <a:r>
              <a:rPr lang="it-IT" sz="1200" dirty="0" smtClean="0">
                <a:latin typeface="Helvetica Neue" charset="0"/>
                <a:ea typeface="Helvetica Neue" charset="0"/>
                <a:cs typeface="Helvetica Neue" charset="0"/>
              </a:rPr>
              <a:t>residenziali.</a:t>
            </a:r>
            <a:endParaRPr lang="it-IT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 marL="285750" lvl="1" indent="-285750">
              <a:buClr>
                <a:srgbClr val="139DEC"/>
              </a:buClr>
              <a:buFont typeface="Wingdings" charset="2"/>
              <a:buChar char="§"/>
            </a:pPr>
            <a:endParaRPr lang="it-IT" sz="1200" b="1" dirty="0" smtClean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304799" y="4525580"/>
            <a:ext cx="86086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700" dirty="0" smtClean="0">
                <a:latin typeface="Helvetica" charset="0"/>
                <a:ea typeface="Helvetica" charset="0"/>
                <a:cs typeface="Helvetica" charset="0"/>
              </a:rPr>
              <a:t>* </a:t>
            </a:r>
            <a:r>
              <a:rPr lang="it-IT" sz="700" dirty="0">
                <a:latin typeface="Helvetica" charset="0"/>
                <a:ea typeface="Helvetica" charset="0"/>
                <a:cs typeface="Helvetica" charset="0"/>
              </a:rPr>
              <a:t>Nota: Per l’ambito residenziale, il valore indica il tasso di intervento sullo stock di unità abitative nei prossimi 5 anni (2018-2022), mentre per gli ambiti non residenziali il valore indica il tasso di intervento sullo stock di edifici afferenti a ciascun ambito (scuole, uffici ed alberghi) nei prossimi 5 anni (2018-2022).  </a:t>
            </a:r>
          </a:p>
          <a:p>
            <a:endParaRPr lang="it-IT" sz="700" dirty="0">
              <a:latin typeface="Helvetica" charset="0"/>
              <a:ea typeface="Helvetica" charset="0"/>
              <a:cs typeface="Helvetica" charset="0"/>
            </a:endParaRPr>
          </a:p>
          <a:p>
            <a:endParaRPr lang="it-IT" sz="700" dirty="0">
              <a:latin typeface="Helvetica" charset="0"/>
              <a:ea typeface="Helvetica" charset="0"/>
              <a:cs typeface="Helvetica" charset="0"/>
            </a:endParaRPr>
          </a:p>
        </p:txBody>
      </p:sp>
      <p:graphicFrame>
        <p:nvGraphicFramePr>
          <p:cNvPr id="41" name="Tabella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087373"/>
              </p:ext>
            </p:extLst>
          </p:nvPr>
        </p:nvGraphicFramePr>
        <p:xfrm>
          <a:off x="328654" y="2312956"/>
          <a:ext cx="8473439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83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902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0545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0545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7117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1276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198140">
                <a:tc rowSpan="3">
                  <a:txBody>
                    <a:bodyPr/>
                    <a:lstStyle/>
                    <a:p>
                      <a:pPr algn="ctr"/>
                      <a:r>
                        <a:rPr lang="it-IT" sz="9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Scenario</a:t>
                      </a:r>
                      <a:endParaRPr lang="it-IT" sz="9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it-IT" sz="90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Tasso</a:t>
                      </a:r>
                      <a:r>
                        <a:rPr lang="it-IT" sz="900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di intervento sullo stock di edifici nel Nord e Centro Italia nei prossimi 5 anni (2018-2022) (*)</a:t>
                      </a:r>
                      <a:endParaRPr lang="it-IT" sz="900" dirty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sz="1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8140">
                <a:tc vMerge="1">
                  <a:txBody>
                    <a:bodyPr/>
                    <a:lstStyle/>
                    <a:p>
                      <a:endParaRPr lang="it-IT" sz="16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70% Bundle “light”</a:t>
                      </a: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/ </a:t>
                      </a:r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30% Bundle “heavy”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dirty="0" smtClean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dirty="0" smtClean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0233">
                <a:tc vMerge="1"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Residenziale</a:t>
                      </a:r>
                      <a:endParaRPr lang="it-IT" sz="900" b="1" dirty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Scuole</a:t>
                      </a:r>
                      <a:endParaRPr lang="it-IT" sz="900" dirty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Uffici</a:t>
                      </a:r>
                      <a:endParaRPr lang="it-IT" sz="900" dirty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Alberghi</a:t>
                      </a:r>
                      <a:endParaRPr lang="it-IT" sz="900" dirty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Totale</a:t>
                      </a:r>
                      <a:endParaRPr lang="it-IT" sz="900" b="1" baseline="0" dirty="0" smtClean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algn="ctr"/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Non residenziale</a:t>
                      </a:r>
                      <a:endParaRPr lang="it-IT" sz="900" b="1" dirty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0233"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Ottimistico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21% = </a:t>
                      </a:r>
                      <a:br>
                        <a:rPr lang="it-IT" sz="1000" b="1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</a:br>
                      <a:r>
                        <a:rPr lang="it-IT" sz="1000" b="1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4,3</a:t>
                      </a:r>
                      <a:r>
                        <a:rPr lang="it-IT" sz="1000" b="1" baseline="0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mln abitazioni</a:t>
                      </a:r>
                      <a:endParaRPr lang="it-IT" sz="1000" b="1" dirty="0">
                        <a:solidFill>
                          <a:schemeClr val="tx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9% = 3.000 edifici </a:t>
                      </a:r>
                      <a:endParaRPr lang="it-IT" sz="900" dirty="0">
                        <a:solidFill>
                          <a:schemeClr val="tx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2,8% = 1.130 edifici </a:t>
                      </a:r>
                      <a:endParaRPr lang="it-IT" sz="900" dirty="0">
                        <a:solidFill>
                          <a:schemeClr val="tx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14,8% = 2.966 edifici </a:t>
                      </a:r>
                      <a:endParaRPr lang="it-IT" sz="900" dirty="0">
                        <a:solidFill>
                          <a:schemeClr val="tx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6,8% = </a:t>
                      </a:r>
                      <a:br>
                        <a:rPr lang="it-IT" sz="1000" b="1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</a:br>
                      <a:r>
                        <a:rPr lang="it-IT" sz="10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7.096 edifici</a:t>
                      </a:r>
                      <a:endParaRPr lang="it-IT" sz="1000" b="1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0233">
                <a:tc>
                  <a:txBody>
                    <a:bodyPr/>
                    <a:lstStyle/>
                    <a:p>
                      <a:pPr algn="ctr"/>
                      <a:r>
                        <a:rPr lang="it-IT" sz="9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Inerziale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14% = </a:t>
                      </a:r>
                      <a:br>
                        <a:rPr lang="it-IT" sz="1000" b="1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</a:br>
                      <a:r>
                        <a:rPr lang="it-IT" sz="1000" b="1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2,9</a:t>
                      </a:r>
                      <a:r>
                        <a:rPr lang="it-IT" sz="1000" b="1" baseline="0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mln abitazioni</a:t>
                      </a:r>
                      <a:endParaRPr lang="it-IT" sz="1000" b="1" dirty="0">
                        <a:solidFill>
                          <a:schemeClr val="tx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4,5% = 1.500</a:t>
                      </a:r>
                      <a:r>
                        <a:rPr lang="it-IT" sz="900" baseline="0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</a:t>
                      </a:r>
                      <a:r>
                        <a:rPr lang="it-IT" sz="900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edifici </a:t>
                      </a:r>
                      <a:endParaRPr lang="it-IT" sz="900" b="1" dirty="0">
                        <a:solidFill>
                          <a:schemeClr val="tx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1,4% = 565 edifici </a:t>
                      </a:r>
                      <a:endParaRPr lang="it-IT" sz="900" b="1" dirty="0">
                        <a:solidFill>
                          <a:schemeClr val="tx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7,4% = 1.483 edifici </a:t>
                      </a:r>
                      <a:endParaRPr lang="it-IT" sz="900" b="1" dirty="0">
                        <a:solidFill>
                          <a:schemeClr val="tx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3,4% = </a:t>
                      </a:r>
                      <a:br>
                        <a:rPr lang="it-IT" sz="1000" b="1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</a:br>
                      <a:r>
                        <a:rPr lang="it-IT" sz="1000" b="1" i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3.548 edifici</a:t>
                      </a:r>
                      <a:endParaRPr lang="it-IT" sz="1000" b="1" i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0233">
                <a:tc>
                  <a:txBody>
                    <a:bodyPr/>
                    <a:lstStyle/>
                    <a:p>
                      <a:pPr algn="ctr"/>
                      <a:r>
                        <a:rPr lang="it-IT" sz="9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Pessimistico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11% = </a:t>
                      </a:r>
                      <a:br>
                        <a:rPr lang="it-IT" sz="1000" b="1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</a:br>
                      <a:r>
                        <a:rPr lang="it-IT" sz="1000" b="1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2,3</a:t>
                      </a:r>
                      <a:r>
                        <a:rPr lang="it-IT" sz="1000" b="1" baseline="0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mln abitazioni</a:t>
                      </a:r>
                      <a:endParaRPr lang="it-IT" sz="1000" b="1" dirty="0" smtClean="0">
                        <a:solidFill>
                          <a:schemeClr val="tx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3,6% = 1.200 edifici </a:t>
                      </a:r>
                      <a:endParaRPr lang="it-IT" sz="900" dirty="0">
                        <a:solidFill>
                          <a:schemeClr val="tx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1,1% =  452</a:t>
                      </a:r>
                      <a:r>
                        <a:rPr lang="it-IT" sz="900" baseline="0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</a:t>
                      </a:r>
                      <a:r>
                        <a:rPr lang="it-IT" sz="900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edifici </a:t>
                      </a:r>
                      <a:endParaRPr lang="it-IT" sz="900" dirty="0">
                        <a:solidFill>
                          <a:schemeClr val="tx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5,9% = 1.186 edifici </a:t>
                      </a:r>
                      <a:endParaRPr lang="it-IT" sz="900" dirty="0">
                        <a:solidFill>
                          <a:schemeClr val="tx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2,8% = </a:t>
                      </a:r>
                      <a:br>
                        <a:rPr lang="it-IT" sz="1000" b="1" dirty="0" smtClean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</a:br>
                      <a:r>
                        <a:rPr lang="it-IT" sz="10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2.838 edifici</a:t>
                      </a:r>
                      <a:endParaRPr lang="it-IT" sz="1000" b="1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1913862" y="2775099"/>
            <a:ext cx="1594884" cy="152047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7474688" y="2775099"/>
            <a:ext cx="1327405" cy="152047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01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5482" y="950859"/>
            <a:ext cx="89185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cap="small" dirty="0">
                <a:solidFill>
                  <a:srgbClr val="0B5EB1"/>
                </a:solidFill>
                <a:latin typeface="HelveticaNeueLT Std Bold"/>
              </a:rPr>
              <a:t>Gli impatti della diffusione delle soluzioni d’innovazione energetica negli edifici in </a:t>
            </a:r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Italia</a:t>
            </a:r>
            <a:endParaRPr lang="it-IT" sz="1500" b="1" cap="small" dirty="0">
              <a:solidFill>
                <a:srgbClr val="0B5EB1"/>
              </a:solidFill>
              <a:latin typeface="HelveticaNeueLT Std Bold"/>
            </a:endParaRPr>
          </a:p>
        </p:txBody>
      </p:sp>
      <p:graphicFrame>
        <p:nvGraphicFramePr>
          <p:cNvPr id="3" name="Segnaposto contenut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2467781"/>
              </p:ext>
            </p:extLst>
          </p:nvPr>
        </p:nvGraphicFramePr>
        <p:xfrm>
          <a:off x="181632" y="2116085"/>
          <a:ext cx="875017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342">
                  <a:extLst>
                    <a:ext uri="{9D8B030D-6E8A-4147-A177-3AD203B41FA5}">
                      <a16:colId xmlns="" xmlns:a16="http://schemas.microsoft.com/office/drawing/2014/main" val="3302846389"/>
                    </a:ext>
                  </a:extLst>
                </a:gridCol>
                <a:gridCol w="10464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848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85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9174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4261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6347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7159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4556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457200">
                <a:tc rowSpan="3"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SCENARIO</a:t>
                      </a:r>
                      <a:endParaRPr lang="it-IT" sz="900" b="1" dirty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VOLUME</a:t>
                      </a: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D’AFFARI </a:t>
                      </a:r>
                    </a:p>
                    <a:p>
                      <a:pPr algn="ctr"/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(mln €)</a:t>
                      </a:r>
                      <a:endParaRPr lang="it-IT" sz="900" b="1" dirty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it-IT" sz="12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RICADUTA OCCUPAZIONALE </a:t>
                      </a:r>
                      <a:b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</a:br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(migliaia  FTE) </a:t>
                      </a:r>
                      <a:endParaRPr lang="it-IT" sz="900" b="1" dirty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INVESTIMENTI</a:t>
                      </a: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R&amp;D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(</a:t>
                      </a:r>
                      <a:r>
                        <a:rPr lang="it-IT" sz="900" b="1" baseline="0" dirty="0" err="1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mld</a:t>
                      </a: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€)</a:t>
                      </a:r>
                      <a:endParaRPr lang="it-IT" sz="900" b="1" dirty="0" smtClean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RISPARMIO BOLLETTE UTENZE ENERGETICHE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(</a:t>
                      </a:r>
                      <a:r>
                        <a:rPr lang="it-IT" sz="900" b="1" baseline="0" dirty="0" err="1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mld</a:t>
                      </a: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€)</a:t>
                      </a:r>
                      <a:endParaRPr lang="it-IT" sz="900" b="1" dirty="0" smtClean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TASSE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(</a:t>
                      </a:r>
                      <a:r>
                        <a:rPr lang="it-IT" sz="900" b="1" baseline="0" dirty="0" err="1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mld</a:t>
                      </a: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€)</a:t>
                      </a:r>
                      <a:endParaRPr lang="it-IT" sz="900" b="1" dirty="0" smtClean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EMISSIONI DI CO2 EVITATE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FD6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099493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(mln t/anno)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(#</a:t>
                      </a:r>
                      <a:r>
                        <a:rPr lang="it-IT" sz="900" b="0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di auto equivalenti</a:t>
                      </a:r>
                      <a:r>
                        <a:rPr lang="it-IT" sz="900" b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8889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900" b="0" kern="120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COMPLESSIVO</a:t>
                      </a:r>
                      <a:endParaRPr lang="it-IT" sz="900" b="0" kern="1200" dirty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kern="120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LEGATO ALLA FILIERA ITALIANA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it-IT" sz="14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it-IT" sz="9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it-IT" sz="9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0617"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Ottimistico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29</a:t>
                      </a:r>
                      <a:endParaRPr lang="it-IT" sz="9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20</a:t>
                      </a:r>
                      <a:endParaRPr lang="it-IT" sz="9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116 </a:t>
                      </a:r>
                      <a:r>
                        <a:rPr lang="it-IT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– </a:t>
                      </a:r>
                      <a:r>
                        <a:rPr lang="hr-HR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131</a:t>
                      </a:r>
                      <a:endParaRPr lang="cs-CZ" sz="900" b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175 – 291</a:t>
                      </a:r>
                      <a:endParaRPr lang="it-IT" sz="9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2,5</a:t>
                      </a:r>
                      <a:endParaRPr lang="it-IT" sz="9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4</a:t>
                      </a:r>
                      <a:r>
                        <a:rPr lang="it-IT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,8</a:t>
                      </a:r>
                      <a:endParaRPr lang="it-IT" sz="9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b-NO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5,4</a:t>
                      </a:r>
                      <a:endParaRPr lang="mr-IN" sz="900" b="0" kern="1200" dirty="0" smtClean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12700" marR="12700" marT="1270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2,7 mln</a:t>
                      </a:r>
                      <a:endParaRPr lang="mr-IN" sz="900" b="0" kern="1200" dirty="0" smtClean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12700" marR="12700" marT="12700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4674979"/>
                  </a:ext>
                </a:extLst>
              </a:tr>
              <a:tr h="150617">
                <a:tc>
                  <a:txBody>
                    <a:bodyPr/>
                    <a:lstStyle/>
                    <a:p>
                      <a:pPr algn="ctr"/>
                      <a:r>
                        <a:rPr lang="it-IT" sz="9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Inerziale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r-HR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19</a:t>
                      </a:r>
                      <a:endParaRPr lang="it-IT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13</a:t>
                      </a:r>
                      <a:endParaRPr lang="it-IT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s-IS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77</a:t>
                      </a:r>
                      <a:r>
                        <a:rPr lang="it-IT" sz="900" b="0" kern="1200" baseline="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</a:t>
                      </a:r>
                      <a:r>
                        <a:rPr lang="mr-IN" sz="900" b="0" kern="1200" baseline="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–</a:t>
                      </a:r>
                      <a:r>
                        <a:rPr lang="it-IT" sz="900" b="0" kern="1200" baseline="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</a:t>
                      </a:r>
                      <a:r>
                        <a:rPr lang="is-IS" sz="900" b="0" kern="1200" baseline="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86</a:t>
                      </a:r>
                      <a:endParaRPr lang="it-IT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115 – 191</a:t>
                      </a:r>
                      <a:endParaRPr lang="it-IT" sz="9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s-IS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1,6</a:t>
                      </a:r>
                      <a:endParaRPr lang="it-IT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350" marR="6350" marT="6350" marB="0" anchor="ctr">
                    <a:solidFill>
                      <a:srgbClr val="E9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3,2</a:t>
                      </a:r>
                      <a:endParaRPr lang="it-IT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s-IS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3,6</a:t>
                      </a:r>
                      <a:endParaRPr lang="mr-IN" sz="900" b="0" kern="1200" dirty="0" smtClean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12700" marR="12700" marT="12700" marB="0" anchor="ctr">
                    <a:solidFill>
                      <a:srgbClr val="E9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1,8 mln</a:t>
                      </a:r>
                      <a:endParaRPr lang="mr-IN" sz="900" b="0" kern="1200" dirty="0" smtClean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12700" marR="12700" marT="12700" marB="0" anchor="ctr">
                    <a:solidFill>
                      <a:srgbClr val="E9ED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0166138"/>
                  </a:ext>
                </a:extLst>
              </a:tr>
              <a:tr h="150617">
                <a:tc>
                  <a:txBody>
                    <a:bodyPr/>
                    <a:lstStyle/>
                    <a:p>
                      <a:pPr algn="ctr"/>
                      <a:r>
                        <a:rPr lang="it-IT" sz="9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Pessimistico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15</a:t>
                      </a:r>
                      <a:endParaRPr lang="it-IT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10</a:t>
                      </a:r>
                      <a:endParaRPr lang="it-IT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s-IS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61</a:t>
                      </a:r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– </a:t>
                      </a:r>
                      <a:r>
                        <a:rPr lang="is-IS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69</a:t>
                      </a:r>
                      <a:endParaRPr lang="it-IT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92 – 153</a:t>
                      </a:r>
                      <a:endParaRPr lang="it-IT" sz="9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1,3</a:t>
                      </a:r>
                      <a:endParaRPr lang="it-IT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2,5</a:t>
                      </a:r>
                      <a:endParaRPr lang="it-IT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s-IS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2,9</a:t>
                      </a:r>
                      <a:endParaRPr lang="mr-IN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12700" marR="12700" marT="1270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1,5 mln</a:t>
                      </a:r>
                      <a:endParaRPr lang="mr-IN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12700" marR="12700" marT="12700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2616200" y="1721983"/>
            <a:ext cx="3911600" cy="304966"/>
          </a:xfrm>
          <a:prstGeom prst="rect">
            <a:avLst/>
          </a:prstGeom>
          <a:solidFill>
            <a:srgbClr val="2757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TOTALE (RESIDENZIALE + NON RESIDENZIALE)</a:t>
            </a:r>
            <a:endParaRPr lang="it-IT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41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5482" y="950859"/>
            <a:ext cx="89185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cap="small" dirty="0">
                <a:solidFill>
                  <a:srgbClr val="0B5EB1"/>
                </a:solidFill>
                <a:latin typeface="HelveticaNeueLT Std Bold"/>
              </a:rPr>
              <a:t>Gli impatti della diffusione delle soluzioni d’innovazione energetica negli edifici in </a:t>
            </a:r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Italia</a:t>
            </a:r>
            <a:endParaRPr lang="it-IT" sz="1500" b="1" cap="small" dirty="0">
              <a:solidFill>
                <a:srgbClr val="0B5EB1"/>
              </a:solidFill>
              <a:latin typeface="HelveticaNeueLT Std Bold"/>
            </a:endParaRPr>
          </a:p>
        </p:txBody>
      </p:sp>
      <p:graphicFrame>
        <p:nvGraphicFramePr>
          <p:cNvPr id="3" name="Segnaposto contenut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6340470"/>
              </p:ext>
            </p:extLst>
          </p:nvPr>
        </p:nvGraphicFramePr>
        <p:xfrm>
          <a:off x="181632" y="2116085"/>
          <a:ext cx="8750178" cy="188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342">
                  <a:extLst>
                    <a:ext uri="{9D8B030D-6E8A-4147-A177-3AD203B41FA5}">
                      <a16:colId xmlns="" xmlns:a16="http://schemas.microsoft.com/office/drawing/2014/main" val="3302846389"/>
                    </a:ext>
                  </a:extLst>
                </a:gridCol>
                <a:gridCol w="10464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848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85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9174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4261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6347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7159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4556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457200">
                <a:tc rowSpan="3"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SCENARIO</a:t>
                      </a:r>
                      <a:endParaRPr lang="it-IT" sz="900" b="1" dirty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VOLUME</a:t>
                      </a: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D’AFFARI </a:t>
                      </a:r>
                    </a:p>
                    <a:p>
                      <a:pPr algn="ctr"/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(</a:t>
                      </a:r>
                      <a:r>
                        <a:rPr lang="it-IT" sz="900" b="1" baseline="0" dirty="0" err="1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mld</a:t>
                      </a: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€)</a:t>
                      </a:r>
                      <a:endParaRPr lang="it-IT" sz="900" b="1" dirty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it-IT" sz="12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RICADUTA OCCUPAZIONALE </a:t>
                      </a:r>
                      <a:b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</a:br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(migliaia  FTE) </a:t>
                      </a:r>
                      <a:endParaRPr lang="it-IT" sz="900" b="1" dirty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INVESTIMENTI</a:t>
                      </a: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R&amp;D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(mln €)</a:t>
                      </a:r>
                      <a:endParaRPr lang="it-IT" sz="900" b="1" dirty="0" smtClean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RISPARMIO BOLLETTE UTENZE ENERGETICHE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(</a:t>
                      </a:r>
                      <a:r>
                        <a:rPr lang="it-IT" sz="900" b="1" baseline="0" dirty="0" err="1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mld</a:t>
                      </a: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€)</a:t>
                      </a:r>
                      <a:endParaRPr lang="it-IT" sz="900" b="1" dirty="0" smtClean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TASSE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(</a:t>
                      </a:r>
                      <a:r>
                        <a:rPr lang="it-IT" sz="900" b="1" baseline="0" dirty="0" err="1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mld</a:t>
                      </a: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€)</a:t>
                      </a:r>
                      <a:endParaRPr lang="it-IT" sz="900" b="1" dirty="0" smtClean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EMISSIONI DI CO2 EVITATE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FD6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099493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(mln t/anno)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(#</a:t>
                      </a:r>
                      <a:r>
                        <a:rPr lang="it-IT" sz="900" b="0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di auto equivalenti</a:t>
                      </a:r>
                      <a:r>
                        <a:rPr lang="it-IT" sz="900" b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8889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900" b="0" kern="120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COMPLESSIVO</a:t>
                      </a:r>
                      <a:endParaRPr lang="it-IT" sz="900" b="0" kern="1200" dirty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kern="120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LEGATO ALLA FILIERA ITALIANA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it-IT" sz="14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it-IT" sz="9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it-IT" sz="9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0617">
                <a:tc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Ottimistico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29</a:t>
                      </a:r>
                      <a:endParaRPr lang="it-IT" sz="9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20</a:t>
                      </a:r>
                      <a:endParaRPr lang="it-IT" sz="9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116 </a:t>
                      </a:r>
                      <a:r>
                        <a:rPr lang="it-IT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– </a:t>
                      </a:r>
                      <a:r>
                        <a:rPr lang="hr-HR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131</a:t>
                      </a:r>
                      <a:endParaRPr lang="cs-CZ" sz="900" b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175 – 291</a:t>
                      </a:r>
                      <a:endParaRPr lang="it-IT" sz="9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2,5</a:t>
                      </a:r>
                      <a:endParaRPr lang="it-IT" sz="9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4</a:t>
                      </a:r>
                      <a:r>
                        <a:rPr lang="it-IT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,8</a:t>
                      </a:r>
                      <a:endParaRPr lang="it-IT" sz="9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b-NO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5,4</a:t>
                      </a:r>
                      <a:endParaRPr lang="mr-IN" sz="900" b="0" kern="1200" dirty="0" smtClean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12700" marR="12700" marT="1270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2,7 mln</a:t>
                      </a:r>
                      <a:endParaRPr lang="mr-IN" sz="900" b="0" kern="1200" dirty="0" smtClean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12700" marR="12700" marT="12700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4674979"/>
                  </a:ext>
                </a:extLst>
              </a:tr>
              <a:tr h="150617">
                <a:tc>
                  <a:txBody>
                    <a:bodyPr/>
                    <a:lstStyle/>
                    <a:p>
                      <a:pPr algn="ctr"/>
                      <a:r>
                        <a:rPr lang="it-IT" sz="11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Inerziale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r-HR" sz="11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19</a:t>
                      </a:r>
                      <a:endParaRPr lang="it-IT" sz="11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13</a:t>
                      </a:r>
                      <a:endParaRPr lang="it-IT" sz="11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s-IS" sz="11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77</a:t>
                      </a:r>
                      <a:r>
                        <a:rPr lang="it-IT" sz="1100" b="0" kern="1200" baseline="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</a:t>
                      </a:r>
                      <a:r>
                        <a:rPr lang="mr-IN" sz="1100" b="0" kern="1200" baseline="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–</a:t>
                      </a:r>
                      <a:r>
                        <a:rPr lang="it-IT" sz="1100" b="0" kern="1200" baseline="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</a:t>
                      </a:r>
                      <a:r>
                        <a:rPr lang="is-IS" sz="1100" b="0" kern="1200" baseline="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86</a:t>
                      </a:r>
                      <a:endParaRPr lang="it-IT" sz="11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115 – 191</a:t>
                      </a:r>
                      <a:endParaRPr lang="it-IT" sz="11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s-IS" sz="11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1,6</a:t>
                      </a:r>
                      <a:endParaRPr lang="it-IT" sz="11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350" marR="6350" marT="6350" marB="0" anchor="ctr">
                    <a:solidFill>
                      <a:srgbClr val="E9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3,2</a:t>
                      </a:r>
                      <a:endParaRPr lang="it-IT" sz="11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s-IS" sz="11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3,6</a:t>
                      </a:r>
                      <a:endParaRPr lang="mr-IN" sz="1100" b="0" kern="1200" dirty="0" smtClean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12700" marR="12700" marT="12700" marB="0" anchor="ctr">
                    <a:solidFill>
                      <a:srgbClr val="E9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1,8 mln</a:t>
                      </a:r>
                      <a:endParaRPr lang="mr-IN" sz="1100" b="0" kern="1200" dirty="0" smtClean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12700" marR="12700" marT="12700" marB="0" anchor="ctr">
                    <a:solidFill>
                      <a:srgbClr val="E9ED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0166138"/>
                  </a:ext>
                </a:extLst>
              </a:tr>
              <a:tr h="150617">
                <a:tc>
                  <a:txBody>
                    <a:bodyPr/>
                    <a:lstStyle/>
                    <a:p>
                      <a:pPr algn="ctr"/>
                      <a:r>
                        <a:rPr lang="it-IT" sz="9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Pessimistico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15</a:t>
                      </a:r>
                      <a:endParaRPr lang="it-IT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10</a:t>
                      </a:r>
                      <a:endParaRPr lang="it-IT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s-IS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61</a:t>
                      </a:r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– </a:t>
                      </a:r>
                      <a:r>
                        <a:rPr lang="is-IS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69</a:t>
                      </a:r>
                      <a:endParaRPr lang="it-IT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92 – 153</a:t>
                      </a:r>
                      <a:endParaRPr lang="it-IT" sz="9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1,3</a:t>
                      </a:r>
                      <a:endParaRPr lang="it-IT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2,5</a:t>
                      </a:r>
                      <a:endParaRPr lang="it-IT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s-IS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2,9</a:t>
                      </a:r>
                      <a:endParaRPr lang="mr-IN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12700" marR="12700" marT="1270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1,5 mln</a:t>
                      </a:r>
                      <a:endParaRPr lang="mr-IN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12700" marR="12700" marT="12700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2616200" y="1721983"/>
            <a:ext cx="3911600" cy="304966"/>
          </a:xfrm>
          <a:prstGeom prst="rect">
            <a:avLst/>
          </a:prstGeom>
          <a:solidFill>
            <a:srgbClr val="2757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TOTALE (RESIDENZIALE + NON RESIDENZIALE)</a:t>
            </a:r>
            <a:endParaRPr lang="it-IT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70998" y="3512058"/>
            <a:ext cx="8797983" cy="2538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346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25483" y="950859"/>
            <a:ext cx="75875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AGENDA</a:t>
            </a:r>
            <a:endParaRPr lang="it-IT" sz="1500" b="1" cap="small" dirty="0">
              <a:solidFill>
                <a:srgbClr val="0B5EB1"/>
              </a:solidFill>
              <a:latin typeface="HelveticaNeueLT Std Bold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04800" y="1481959"/>
            <a:ext cx="8313683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Clr>
                <a:srgbClr val="139DEC"/>
              </a:buClr>
              <a:buFont typeface="Wingdings" charset="2"/>
              <a:buChar char="§"/>
            </a:pPr>
            <a:endParaRPr lang="it-IT" sz="1200" b="1" dirty="0" smtClean="0"/>
          </a:p>
          <a:p>
            <a:pPr marL="285750" lvl="1" indent="-285750">
              <a:buClr>
                <a:srgbClr val="139DEC"/>
              </a:buClr>
              <a:buFont typeface="Wingdings" charset="2"/>
              <a:buChar char="§"/>
            </a:pPr>
            <a:r>
              <a:rPr lang="it-IT" sz="1400" b="1" dirty="0" smtClean="0">
                <a:latin typeface="Helvetica Neue" charset="0"/>
                <a:ea typeface="Helvetica Neue" charset="0"/>
                <a:cs typeface="Helvetica Neue" charset="0"/>
              </a:rPr>
              <a:t>Lo </a:t>
            </a:r>
            <a:r>
              <a:rPr lang="it-IT" sz="1400" b="1" dirty="0">
                <a:latin typeface="Helvetica Neue" charset="0"/>
                <a:ea typeface="Helvetica Neue" charset="0"/>
                <a:cs typeface="Helvetica Neue" charset="0"/>
              </a:rPr>
              <a:t>“status energetico” </a:t>
            </a:r>
            <a:r>
              <a:rPr lang="it-IT" sz="1400" b="1" dirty="0" smtClean="0">
                <a:latin typeface="Helvetica Neue" charset="0"/>
                <a:ea typeface="Helvetica Neue" charset="0"/>
                <a:cs typeface="Helvetica Neue" charset="0"/>
              </a:rPr>
              <a:t>degli edifici italiani</a:t>
            </a:r>
            <a:endParaRPr lang="it-IT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marL="285750" indent="-285750">
              <a:buFont typeface="Wingdings" charset="2"/>
              <a:buChar char="§"/>
            </a:pPr>
            <a:endParaRPr lang="it-IT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marL="285750" indent="-285750">
              <a:buFont typeface="Wingdings" charset="2"/>
              <a:buChar char="§"/>
            </a:pPr>
            <a:endParaRPr lang="it-IT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marL="285750" indent="-285750">
              <a:buFont typeface="Wingdings" charset="2"/>
              <a:buChar char="§"/>
            </a:pPr>
            <a:endParaRPr lang="it-IT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marL="285750" lvl="1" indent="-285750">
              <a:buClr>
                <a:srgbClr val="139DEC"/>
              </a:buClr>
              <a:buFont typeface="Wingdings" charset="2"/>
              <a:buChar char="§"/>
            </a:pPr>
            <a:r>
              <a:rPr lang="it-IT" sz="1400" b="1" dirty="0" smtClean="0">
                <a:latin typeface="Helvetica Neue" charset="0"/>
                <a:ea typeface="Helvetica Neue" charset="0"/>
                <a:cs typeface="Helvetica Neue" charset="0"/>
              </a:rPr>
              <a:t>La valutazione economica ed energetica dell’adozione </a:t>
            </a:r>
            <a:r>
              <a:rPr lang="it-IT" sz="1400" b="1" dirty="0">
                <a:latin typeface="Helvetica Neue" charset="0"/>
                <a:ea typeface="Helvetica Neue" charset="0"/>
                <a:cs typeface="Helvetica Neue" charset="0"/>
              </a:rPr>
              <a:t>delle soluzioni d’innovazione energetica sugli edifici italiani</a:t>
            </a:r>
            <a:endParaRPr lang="it-IT" sz="1400" dirty="0">
              <a:latin typeface="Helvetica Neue" charset="0"/>
              <a:ea typeface="Helvetica Neue" charset="0"/>
              <a:cs typeface="Helvetica Neue" charset="0"/>
            </a:endParaRPr>
          </a:p>
          <a:p>
            <a:pPr marL="285750" lvl="1" indent="-285750">
              <a:buClr>
                <a:srgbClr val="139DEC"/>
              </a:buClr>
              <a:buFont typeface="Wingdings" charset="2"/>
              <a:buChar char="§"/>
            </a:pPr>
            <a:endParaRPr lang="it-IT" sz="14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 marL="285750" indent="-285750">
              <a:buClr>
                <a:srgbClr val="139DEC"/>
              </a:buClr>
              <a:buFont typeface="Wingdings" charset="2"/>
              <a:buChar char="§"/>
            </a:pPr>
            <a:endParaRPr lang="it-IT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marL="285750" indent="-285750">
              <a:buClr>
                <a:srgbClr val="139DEC"/>
              </a:buClr>
              <a:buFont typeface="Wingdings" charset="2"/>
              <a:buChar char="§"/>
            </a:pPr>
            <a:endParaRPr lang="it-IT" sz="14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marL="285750" lvl="1" indent="-285750">
              <a:buClr>
                <a:srgbClr val="139DEC"/>
              </a:buClr>
              <a:buFont typeface="Wingdings" charset="2"/>
              <a:buChar char="§"/>
            </a:pPr>
            <a:r>
              <a:rPr lang="it-IT" sz="1400" b="1" dirty="0" smtClean="0">
                <a:latin typeface="Helvetica Neue" charset="0"/>
                <a:ea typeface="Helvetica Neue" charset="0"/>
                <a:cs typeface="Helvetica Neue" charset="0"/>
              </a:rPr>
              <a:t>Gli impatti dell’implementazione </a:t>
            </a:r>
            <a:r>
              <a:rPr lang="it-IT" sz="1400" b="1" dirty="0">
                <a:latin typeface="Helvetica Neue" charset="0"/>
                <a:ea typeface="Helvetica Neue" charset="0"/>
                <a:cs typeface="Helvetica Neue" charset="0"/>
              </a:rPr>
              <a:t>delle soluzioni d’innovazione energetica </a:t>
            </a:r>
            <a:r>
              <a:rPr lang="it-IT" sz="1400" b="1" dirty="0" smtClean="0">
                <a:latin typeface="Helvetica Neue" charset="0"/>
                <a:ea typeface="Helvetica Neue" charset="0"/>
                <a:cs typeface="Helvetica Neue" charset="0"/>
              </a:rPr>
              <a:t>sugli </a:t>
            </a:r>
            <a:r>
              <a:rPr lang="it-IT" sz="1400" b="1" dirty="0">
                <a:latin typeface="Helvetica Neue" charset="0"/>
                <a:ea typeface="Helvetica Neue" charset="0"/>
                <a:cs typeface="Helvetica Neue" charset="0"/>
              </a:rPr>
              <a:t>edifici </a:t>
            </a:r>
            <a:r>
              <a:rPr lang="it-IT" sz="1400" b="1" dirty="0" smtClean="0">
                <a:latin typeface="Helvetica Neue" charset="0"/>
                <a:ea typeface="Helvetica Neue" charset="0"/>
                <a:cs typeface="Helvetica Neue" charset="0"/>
              </a:rPr>
              <a:t>italiani</a:t>
            </a:r>
            <a:endParaRPr lang="it-IT" sz="14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89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5482" y="950859"/>
            <a:ext cx="89185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cap="small" dirty="0">
                <a:solidFill>
                  <a:srgbClr val="0B5EB1"/>
                </a:solidFill>
                <a:latin typeface="HelveticaNeueLT Std Bold"/>
              </a:rPr>
              <a:t>Gli impatti della diffusione delle soluzioni d’innovazione energetica negli edifici in </a:t>
            </a:r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Italia</a:t>
            </a:r>
            <a:endParaRPr lang="it-IT" sz="1500" b="1" cap="small" dirty="0">
              <a:solidFill>
                <a:srgbClr val="0B5EB1"/>
              </a:solidFill>
              <a:latin typeface="HelveticaNeueLT Std Bold"/>
            </a:endParaRPr>
          </a:p>
        </p:txBody>
      </p:sp>
      <p:graphicFrame>
        <p:nvGraphicFramePr>
          <p:cNvPr id="3" name="Segnaposto contenut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1097451"/>
              </p:ext>
            </p:extLst>
          </p:nvPr>
        </p:nvGraphicFramePr>
        <p:xfrm>
          <a:off x="181632" y="2116085"/>
          <a:ext cx="8750178" cy="191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342">
                  <a:extLst>
                    <a:ext uri="{9D8B030D-6E8A-4147-A177-3AD203B41FA5}">
                      <a16:colId xmlns="" xmlns:a16="http://schemas.microsoft.com/office/drawing/2014/main" val="3302846389"/>
                    </a:ext>
                  </a:extLst>
                </a:gridCol>
                <a:gridCol w="10464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848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85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9174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4261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6347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7159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4556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457200">
                <a:tc rowSpan="3"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SCENARIO</a:t>
                      </a:r>
                      <a:endParaRPr lang="it-IT" sz="900" b="1" dirty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VOLUME</a:t>
                      </a: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D’AFFARI </a:t>
                      </a:r>
                    </a:p>
                    <a:p>
                      <a:pPr algn="ctr"/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(mln €)</a:t>
                      </a:r>
                      <a:endParaRPr lang="it-IT" sz="900" b="1" dirty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it-IT" sz="12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RICADUTA OCCUPAZIONALE </a:t>
                      </a:r>
                      <a:b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</a:br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(migliaia  FTE) </a:t>
                      </a:r>
                      <a:endParaRPr lang="it-IT" sz="900" b="1" dirty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INVESTIMENTI</a:t>
                      </a: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R&amp;D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(</a:t>
                      </a:r>
                      <a:r>
                        <a:rPr lang="it-IT" sz="900" b="1" baseline="0" dirty="0" err="1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mld</a:t>
                      </a: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€)</a:t>
                      </a:r>
                      <a:endParaRPr lang="it-IT" sz="900" b="1" dirty="0" smtClean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RISPARMIO BOLLETTE UTENZE ENERGETICHE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(</a:t>
                      </a:r>
                      <a:r>
                        <a:rPr lang="it-IT" sz="900" b="1" baseline="0" dirty="0" err="1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mld</a:t>
                      </a: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€)</a:t>
                      </a:r>
                      <a:endParaRPr lang="it-IT" sz="900" b="1" dirty="0" smtClean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TASSE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(</a:t>
                      </a:r>
                      <a:r>
                        <a:rPr lang="it-IT" sz="900" b="1" baseline="0" dirty="0" err="1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mld</a:t>
                      </a:r>
                      <a:r>
                        <a:rPr lang="it-IT" sz="900" b="1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€)</a:t>
                      </a:r>
                      <a:endParaRPr lang="it-IT" sz="900" b="1" dirty="0" smtClean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EMISSIONI DI CO2 EVITATE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FD6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099493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(mln t/anno)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(#</a:t>
                      </a:r>
                      <a:r>
                        <a:rPr lang="it-IT" sz="900" b="0" baseline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di auto equivalenti</a:t>
                      </a:r>
                      <a:r>
                        <a:rPr lang="it-IT" sz="900" b="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8889"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900" b="0" kern="120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COMPLESSIVO</a:t>
                      </a:r>
                      <a:endParaRPr lang="it-IT" sz="900" b="0" kern="1200" dirty="0">
                        <a:solidFill>
                          <a:schemeClr val="bg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kern="1200" dirty="0" smtClean="0">
                          <a:solidFill>
                            <a:schemeClr val="bg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LEGATO ALLA FILIERA ITALIANA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2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it-IT" sz="14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it-IT" sz="9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it-IT" sz="9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0617"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Ottimistico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29</a:t>
                      </a:r>
                      <a:endParaRPr lang="it-IT" sz="11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20</a:t>
                      </a:r>
                      <a:endParaRPr lang="it-IT" sz="11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116 </a:t>
                      </a:r>
                      <a:r>
                        <a:rPr lang="it-IT" sz="11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– </a:t>
                      </a:r>
                      <a:r>
                        <a:rPr lang="hr-HR" sz="11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131</a:t>
                      </a:r>
                      <a:endParaRPr lang="cs-CZ" sz="1100" b="0" dirty="0" smtClean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175 – 291</a:t>
                      </a:r>
                      <a:endParaRPr lang="it-IT" sz="11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2,5</a:t>
                      </a:r>
                      <a:endParaRPr lang="it-IT" sz="11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4</a:t>
                      </a:r>
                      <a:r>
                        <a:rPr lang="it-IT" sz="11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,8</a:t>
                      </a:r>
                      <a:endParaRPr lang="it-IT" sz="11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nb-NO" sz="11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5,4</a:t>
                      </a:r>
                      <a:endParaRPr lang="mr-IN" sz="1100" b="0" kern="1200" dirty="0" smtClean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12700" marR="12700" marT="1270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2,7 mln</a:t>
                      </a:r>
                      <a:endParaRPr lang="mr-IN" sz="1100" b="0" kern="1200" dirty="0" smtClean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12700" marR="12700" marT="12700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4674979"/>
                  </a:ext>
                </a:extLst>
              </a:tr>
              <a:tr h="150617">
                <a:tc>
                  <a:txBody>
                    <a:bodyPr/>
                    <a:lstStyle/>
                    <a:p>
                      <a:pPr algn="ctr"/>
                      <a:r>
                        <a:rPr lang="it-IT" sz="11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Inerziale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r-HR" sz="11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19</a:t>
                      </a:r>
                      <a:endParaRPr lang="it-IT" sz="11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13</a:t>
                      </a:r>
                      <a:endParaRPr lang="it-IT" sz="11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s-IS" sz="11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77</a:t>
                      </a:r>
                      <a:r>
                        <a:rPr lang="it-IT" sz="1100" b="0" kern="1200" baseline="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</a:t>
                      </a:r>
                      <a:r>
                        <a:rPr lang="mr-IN" sz="1100" b="0" kern="1200" baseline="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–</a:t>
                      </a:r>
                      <a:r>
                        <a:rPr lang="it-IT" sz="1100" b="0" kern="1200" baseline="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</a:t>
                      </a:r>
                      <a:r>
                        <a:rPr lang="is-IS" sz="1100" b="0" kern="1200" baseline="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86</a:t>
                      </a:r>
                      <a:endParaRPr lang="it-IT" sz="11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115 – 191</a:t>
                      </a:r>
                      <a:endParaRPr lang="it-IT" sz="11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s-IS" sz="11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1,6</a:t>
                      </a:r>
                      <a:endParaRPr lang="it-IT" sz="11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350" marR="6350" marT="6350" marB="0" anchor="ctr">
                    <a:solidFill>
                      <a:srgbClr val="E9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3,2</a:t>
                      </a:r>
                      <a:endParaRPr lang="it-IT" sz="11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s-IS" sz="11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3,6</a:t>
                      </a:r>
                      <a:endParaRPr lang="mr-IN" sz="1100" b="0" kern="1200" dirty="0" smtClean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12700" marR="12700" marT="12700" marB="0" anchor="ctr">
                    <a:solidFill>
                      <a:srgbClr val="E9ED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1,8 mln</a:t>
                      </a:r>
                      <a:endParaRPr lang="mr-IN" sz="1100" b="0" kern="1200" dirty="0" smtClean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12700" marR="12700" marT="12700" marB="0" anchor="ctr">
                    <a:solidFill>
                      <a:srgbClr val="E9ED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0166138"/>
                  </a:ext>
                </a:extLst>
              </a:tr>
              <a:tr h="150617">
                <a:tc>
                  <a:txBody>
                    <a:bodyPr/>
                    <a:lstStyle/>
                    <a:p>
                      <a:pPr algn="ctr"/>
                      <a:r>
                        <a:rPr lang="it-IT" sz="900" b="1" baseline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Pessimistico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15</a:t>
                      </a:r>
                      <a:endParaRPr lang="it-IT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10</a:t>
                      </a:r>
                      <a:endParaRPr lang="it-IT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s-IS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61</a:t>
                      </a:r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 – </a:t>
                      </a:r>
                      <a:r>
                        <a:rPr lang="is-IS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69</a:t>
                      </a:r>
                      <a:endParaRPr lang="it-IT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92 – 153</a:t>
                      </a:r>
                      <a:endParaRPr lang="it-IT" sz="900" b="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1,3</a:t>
                      </a:r>
                      <a:endParaRPr lang="it-IT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2,5</a:t>
                      </a:r>
                      <a:endParaRPr lang="it-IT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s-IS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2,9</a:t>
                      </a:r>
                      <a:endParaRPr lang="mr-IN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12700" marR="12700" marT="1270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1,5 mln</a:t>
                      </a:r>
                      <a:endParaRPr lang="mr-IN" sz="900" b="0" kern="1200" dirty="0">
                        <a:solidFill>
                          <a:schemeClr val="dk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 marL="12700" marR="12700" marT="12700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2616200" y="1721983"/>
            <a:ext cx="3911600" cy="304966"/>
          </a:xfrm>
          <a:prstGeom prst="rect">
            <a:avLst/>
          </a:prstGeom>
          <a:solidFill>
            <a:srgbClr val="2757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TOTALE (RESIDENZIALE + NON RESIDENZIALE)</a:t>
            </a:r>
            <a:endParaRPr lang="it-IT" sz="1200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70999" y="3272494"/>
            <a:ext cx="8773890" cy="52009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umetto 1 5"/>
          <p:cNvSpPr/>
          <p:nvPr/>
        </p:nvSpPr>
        <p:spPr>
          <a:xfrm>
            <a:off x="170999" y="4177653"/>
            <a:ext cx="8722490" cy="600164"/>
          </a:xfrm>
          <a:prstGeom prst="wedgeRectCallout">
            <a:avLst>
              <a:gd name="adj1" fmla="val -38596"/>
              <a:gd name="adj2" fmla="val -111269"/>
            </a:avLst>
          </a:prstGeom>
          <a:solidFill>
            <a:srgbClr val="00AEEF"/>
          </a:solidFill>
        </p:spPr>
        <p:txBody>
          <a:bodyPr wrap="square">
            <a:spAutoFit/>
          </a:bodyPr>
          <a:lstStyle/>
          <a:p>
            <a:pPr marL="12700" lvl="2" algn="just"/>
            <a:r>
              <a:rPr lang="it-IT" sz="1100" dirty="0">
                <a:latin typeface="Helvetica Neue" charset="0"/>
                <a:ea typeface="Helvetica Neue" charset="0"/>
                <a:cs typeface="Helvetica Neue" charset="0"/>
              </a:rPr>
              <a:t>Lo </a:t>
            </a:r>
            <a:r>
              <a:rPr lang="it-IT" sz="1100" b="1" dirty="0">
                <a:latin typeface="Helvetica Neue" charset="0"/>
                <a:ea typeface="Helvetica Neue" charset="0"/>
                <a:cs typeface="Helvetica Neue" charset="0"/>
              </a:rPr>
              <a:t>scenario “ottimistico</a:t>
            </a:r>
            <a:r>
              <a:rPr lang="it-IT" sz="1100" dirty="0">
                <a:latin typeface="Helvetica Neue" charset="0"/>
                <a:ea typeface="Helvetica Neue" charset="0"/>
                <a:cs typeface="Helvetica Neue" charset="0"/>
              </a:rPr>
              <a:t>”, che prevede un </a:t>
            </a:r>
            <a:r>
              <a:rPr lang="it-IT" sz="1100" b="1" dirty="0">
                <a:latin typeface="Helvetica Neue" charset="0"/>
                <a:ea typeface="Helvetica Neue" charset="0"/>
                <a:cs typeface="Helvetica Neue" charset="0"/>
              </a:rPr>
              <a:t>aumento del volume di interventi del 50% rispetto allo scenario inerziale per il settore residenziale e del 100% per il settore non </a:t>
            </a:r>
            <a:r>
              <a:rPr lang="it-IT" sz="1100" b="1" dirty="0" smtClean="0">
                <a:latin typeface="Helvetica Neue" charset="0"/>
                <a:ea typeface="Helvetica Neue" charset="0"/>
                <a:cs typeface="Helvetica Neue" charset="0"/>
              </a:rPr>
              <a:t>residenziale </a:t>
            </a:r>
            <a:r>
              <a:rPr lang="it-IT" sz="1100" dirty="0" smtClean="0">
                <a:latin typeface="Helvetica Neue" charset="0"/>
                <a:ea typeface="Helvetica Neue" charset="0"/>
                <a:cs typeface="Helvetica Neue" charset="0"/>
              </a:rPr>
              <a:t>(in </a:t>
            </a:r>
            <a:r>
              <a:rPr lang="it-IT" sz="1100" dirty="0">
                <a:latin typeface="Helvetica Neue" charset="0"/>
                <a:ea typeface="Helvetica Neue" charset="0"/>
                <a:cs typeface="Helvetica Neue" charset="0"/>
              </a:rPr>
              <a:t>primis ascrivibili agli </a:t>
            </a:r>
            <a:r>
              <a:rPr lang="it-IT" sz="1100" b="1" dirty="0">
                <a:latin typeface="Helvetica Neue" charset="0"/>
                <a:ea typeface="Helvetica Neue" charset="0"/>
                <a:cs typeface="Helvetica Neue" charset="0"/>
              </a:rPr>
              <a:t>effetti della nuova Strategia Energetica </a:t>
            </a:r>
            <a:r>
              <a:rPr lang="it-IT" sz="1100" b="1" dirty="0" smtClean="0">
                <a:latin typeface="Helvetica Neue" charset="0"/>
                <a:ea typeface="Helvetica Neue" charset="0"/>
                <a:cs typeface="Helvetica Neue" charset="0"/>
              </a:rPr>
              <a:t>Nazionale)</a:t>
            </a:r>
            <a:r>
              <a:rPr lang="it-IT" sz="1100" dirty="0" smtClean="0">
                <a:latin typeface="Helvetica Neue" charset="0"/>
                <a:ea typeface="Helvetica Neue" charset="0"/>
                <a:cs typeface="Helvetica Neue" charset="0"/>
              </a:rPr>
              <a:t>, </a:t>
            </a:r>
            <a:r>
              <a:rPr lang="it-IT" sz="1100" dirty="0">
                <a:latin typeface="Helvetica Neue" charset="0"/>
                <a:ea typeface="Helvetica Neue" charset="0"/>
                <a:cs typeface="Helvetica Neue" charset="0"/>
              </a:rPr>
              <a:t>mostra </a:t>
            </a:r>
            <a:r>
              <a:rPr lang="it-IT" sz="1100" b="1" dirty="0" smtClean="0">
                <a:latin typeface="Helvetica Neue" charset="0"/>
                <a:ea typeface="Helvetica Neue" charset="0"/>
                <a:cs typeface="Helvetica Neue" charset="0"/>
              </a:rPr>
              <a:t>ricadute ampiamente superiori</a:t>
            </a:r>
            <a:r>
              <a:rPr lang="it-IT" sz="1100" dirty="0" smtClean="0">
                <a:latin typeface="Helvetica Neue" charset="0"/>
                <a:ea typeface="Helvetica Neue" charset="0"/>
                <a:cs typeface="Helvetica Neue" charset="0"/>
              </a:rPr>
              <a:t>.</a:t>
            </a:r>
            <a:endParaRPr lang="it-IT" sz="11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01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5482" y="950859"/>
            <a:ext cx="89185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cap="small">
                <a:solidFill>
                  <a:srgbClr val="0B5EB1"/>
                </a:solidFill>
                <a:latin typeface="HelveticaNeueLT Std Bold"/>
              </a:rPr>
              <a:t>Gli impatti della diffusione delle soluzioni d’innovazione energetica negli edifici in Italia</a:t>
            </a:r>
            <a:endParaRPr lang="it-IT" sz="1500" b="1" cap="small" dirty="0">
              <a:solidFill>
                <a:srgbClr val="0B5EB1"/>
              </a:solidFill>
              <a:latin typeface="HelveticaNeueLT Std Bold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04800" y="1481959"/>
            <a:ext cx="831368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Clr>
                <a:srgbClr val="139DEC"/>
              </a:buClr>
              <a:buFont typeface="Wingdings" charset="2"/>
              <a:buChar char="§"/>
            </a:pPr>
            <a:r>
              <a:rPr lang="it-IT" sz="1200" dirty="0">
                <a:latin typeface="Helvetica Neue" charset="0"/>
                <a:ea typeface="Helvetica Neue" charset="0"/>
                <a:cs typeface="Helvetica Neue" charset="0"/>
              </a:rPr>
              <a:t>Risulta evidente il </a:t>
            </a:r>
            <a:r>
              <a:rPr lang="it-IT" sz="1200" b="1" dirty="0">
                <a:latin typeface="Helvetica Neue" charset="0"/>
                <a:ea typeface="Helvetica Neue" charset="0"/>
                <a:cs typeface="Helvetica Neue" charset="0"/>
              </a:rPr>
              <a:t>“salto” che il comparto dell’efficienza energetica in Italia potrebbe </a:t>
            </a:r>
            <a:r>
              <a:rPr lang="it-IT" sz="1200" b="1" dirty="0" smtClean="0">
                <a:latin typeface="Helvetica Neue" charset="0"/>
                <a:ea typeface="Helvetica Neue" charset="0"/>
                <a:cs typeface="Helvetica Neue" charset="0"/>
              </a:rPr>
              <a:t>compiere grazie a:</a:t>
            </a:r>
          </a:p>
          <a:p>
            <a:pPr marL="285750" lvl="1" indent="-285750">
              <a:buClr>
                <a:srgbClr val="139DEC"/>
              </a:buClr>
              <a:buFont typeface="Wingdings" charset="2"/>
              <a:buChar char="§"/>
            </a:pPr>
            <a:endParaRPr lang="it-IT" sz="12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marL="285750" lvl="1" indent="-285750">
              <a:buClr>
                <a:srgbClr val="139DEC"/>
              </a:buClr>
              <a:buFont typeface="Wingdings" charset="2"/>
              <a:buChar char="§"/>
            </a:pPr>
            <a:endParaRPr lang="it-IT" sz="1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 marL="742950" lvl="2" indent="-285750">
              <a:buClr>
                <a:srgbClr val="139DEC"/>
              </a:buClr>
              <a:buFont typeface="Wingdings" charset="2"/>
              <a:buChar char="§"/>
            </a:pPr>
            <a:r>
              <a:rPr lang="it-IT" sz="1200" b="1" dirty="0" smtClean="0">
                <a:latin typeface="Helvetica Neue" charset="0"/>
                <a:ea typeface="Helvetica Neue" charset="0"/>
                <a:cs typeface="Helvetica Neue" charset="0"/>
              </a:rPr>
              <a:t>i </a:t>
            </a:r>
            <a:r>
              <a:rPr lang="it-IT" sz="1200" b="1" dirty="0">
                <a:latin typeface="Helvetica Neue" charset="0"/>
                <a:ea typeface="Helvetica Neue" charset="0"/>
                <a:cs typeface="Helvetica Neue" charset="0"/>
              </a:rPr>
              <a:t>provvedimenti </a:t>
            </a:r>
            <a:r>
              <a:rPr lang="it-IT" sz="1200" b="1" dirty="0" smtClean="0">
                <a:latin typeface="Helvetica Neue" charset="0"/>
                <a:ea typeface="Helvetica Neue" charset="0"/>
                <a:cs typeface="Helvetica Neue" charset="0"/>
              </a:rPr>
              <a:t>normativi (stabilizzazione </a:t>
            </a:r>
            <a:r>
              <a:rPr lang="it-IT" sz="1200" b="1" dirty="0">
                <a:latin typeface="Helvetica Neue" charset="0"/>
                <a:ea typeface="Helvetica Neue" charset="0"/>
                <a:cs typeface="Helvetica Neue" charset="0"/>
              </a:rPr>
              <a:t>e </a:t>
            </a:r>
            <a:r>
              <a:rPr lang="it-IT" sz="1200" b="1" dirty="0" smtClean="0">
                <a:latin typeface="Helvetica Neue" charset="0"/>
                <a:ea typeface="Helvetica Neue" charset="0"/>
                <a:cs typeface="Helvetica Neue" charset="0"/>
              </a:rPr>
              <a:t>miglioramento incentivi) </a:t>
            </a:r>
            <a:r>
              <a:rPr lang="it-IT" sz="1200" dirty="0">
                <a:latin typeface="Helvetica Neue" charset="0"/>
                <a:ea typeface="Helvetica Neue" charset="0"/>
                <a:cs typeface="Helvetica Neue" charset="0"/>
              </a:rPr>
              <a:t>volti a promuovere la diffusione delle soluzioni di innovazione </a:t>
            </a:r>
            <a:r>
              <a:rPr lang="it-IT" sz="1200" dirty="0" smtClean="0">
                <a:latin typeface="Helvetica Neue" charset="0"/>
                <a:ea typeface="Helvetica Neue" charset="0"/>
                <a:cs typeface="Helvetica Neue" charset="0"/>
              </a:rPr>
              <a:t>energetica, intesi a </a:t>
            </a:r>
            <a:r>
              <a:rPr lang="it-IT" sz="1200" b="1" dirty="0" smtClean="0">
                <a:latin typeface="Helvetica Neue" charset="0"/>
                <a:ea typeface="Helvetica Neue" charset="0"/>
                <a:cs typeface="Helvetica Neue" charset="0"/>
              </a:rPr>
              <a:t>migliorare la fattibilità economica e </a:t>
            </a:r>
            <a:r>
              <a:rPr lang="it-IT" sz="1200" b="1" dirty="0">
                <a:latin typeface="Helvetica Neue" charset="0"/>
                <a:ea typeface="Helvetica Neue" charset="0"/>
                <a:cs typeface="Helvetica Neue" charset="0"/>
              </a:rPr>
              <a:t>finanziaria degli interventi</a:t>
            </a:r>
            <a:r>
              <a:rPr lang="it-IT" sz="1200" dirty="0">
                <a:latin typeface="Helvetica Neue" charset="0"/>
                <a:ea typeface="Helvetica Neue" charset="0"/>
                <a:cs typeface="Helvetica Neue" charset="0"/>
              </a:rPr>
              <a:t> </a:t>
            </a:r>
            <a:r>
              <a:rPr lang="it-IT" sz="1200" dirty="0" smtClean="0">
                <a:latin typeface="Helvetica Neue" charset="0"/>
                <a:ea typeface="Helvetica Neue" charset="0"/>
                <a:cs typeface="Helvetica Neue" charset="0"/>
              </a:rPr>
              <a:t>ed </a:t>
            </a:r>
            <a:r>
              <a:rPr lang="it-IT" sz="1200" dirty="0">
                <a:latin typeface="Helvetica Neue" charset="0"/>
                <a:ea typeface="Helvetica Neue" charset="0"/>
                <a:cs typeface="Helvetica Neue" charset="0"/>
              </a:rPr>
              <a:t>a </a:t>
            </a:r>
            <a:r>
              <a:rPr lang="it-IT" sz="1200" b="1" dirty="0">
                <a:latin typeface="Helvetica Neue" charset="0"/>
                <a:ea typeface="Helvetica Neue" charset="0"/>
                <a:cs typeface="Helvetica Neue" charset="0"/>
              </a:rPr>
              <a:t>premiare le esternalità positive</a:t>
            </a:r>
            <a:r>
              <a:rPr lang="it-IT" sz="1200" dirty="0">
                <a:latin typeface="Helvetica Neue" charset="0"/>
                <a:ea typeface="Helvetica Neue" charset="0"/>
                <a:cs typeface="Helvetica Neue" charset="0"/>
              </a:rPr>
              <a:t>. </a:t>
            </a:r>
            <a:endParaRPr lang="it-IT" sz="12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marL="285750" lvl="1" indent="-285750">
              <a:buClr>
                <a:srgbClr val="139DEC"/>
              </a:buClr>
              <a:buFont typeface="Wingdings" charset="2"/>
              <a:buChar char="§"/>
            </a:pPr>
            <a:endParaRPr lang="it-IT" sz="12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marL="285750" lvl="1" indent="-285750">
              <a:buClr>
                <a:srgbClr val="139DEC"/>
              </a:buClr>
              <a:buFont typeface="Wingdings" charset="2"/>
              <a:buChar char="§"/>
            </a:pPr>
            <a:endParaRPr lang="it-IT" sz="1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 marL="742950" lvl="2" indent="-285750">
              <a:buClr>
                <a:srgbClr val="139DEC"/>
              </a:buClr>
              <a:buFont typeface="Wingdings" charset="2"/>
              <a:buChar char="§"/>
            </a:pPr>
            <a:r>
              <a:rPr lang="it-IT" sz="1200" dirty="0" smtClean="0">
                <a:latin typeface="Helvetica Neue" charset="0"/>
                <a:ea typeface="Helvetica Neue" charset="0"/>
                <a:cs typeface="Helvetica Neue" charset="0"/>
              </a:rPr>
              <a:t>il “</a:t>
            </a:r>
            <a:r>
              <a:rPr lang="it-IT" sz="1200" b="1" dirty="0" smtClean="0">
                <a:latin typeface="Helvetica Neue" charset="0"/>
                <a:ea typeface="Helvetica Neue" charset="0"/>
                <a:cs typeface="Helvetica Neue" charset="0"/>
              </a:rPr>
              <a:t>superamento </a:t>
            </a:r>
            <a:r>
              <a:rPr lang="it-IT" sz="1200" b="1" dirty="0">
                <a:latin typeface="Helvetica Neue" charset="0"/>
                <a:ea typeface="Helvetica Neue" charset="0"/>
                <a:cs typeface="Helvetica Neue" charset="0"/>
              </a:rPr>
              <a:t>delle </a:t>
            </a:r>
            <a:r>
              <a:rPr lang="it-IT" sz="1200" b="1" dirty="0" smtClean="0">
                <a:latin typeface="Helvetica Neue" charset="0"/>
                <a:ea typeface="Helvetica Neue" charset="0"/>
                <a:cs typeface="Helvetica Neue" charset="0"/>
              </a:rPr>
              <a:t>barriere di </a:t>
            </a:r>
            <a:r>
              <a:rPr lang="it-IT" sz="1200" b="1" dirty="0">
                <a:latin typeface="Helvetica Neue" charset="0"/>
                <a:ea typeface="Helvetica Neue" charset="0"/>
                <a:cs typeface="Helvetica Neue" charset="0"/>
              </a:rPr>
              <a:t>natura “culturale</a:t>
            </a:r>
            <a:r>
              <a:rPr lang="it-IT" sz="1200" b="1" dirty="0" smtClean="0">
                <a:latin typeface="Helvetica Neue" charset="0"/>
                <a:ea typeface="Helvetica Neue" charset="0"/>
                <a:cs typeface="Helvetica Neue" charset="0"/>
              </a:rPr>
              <a:t>” ed “informativa” sul fronte della domanda che </a:t>
            </a:r>
            <a:r>
              <a:rPr lang="it-IT" sz="1200" b="1" dirty="0">
                <a:latin typeface="Helvetica Neue" charset="0"/>
                <a:ea typeface="Helvetica Neue" charset="0"/>
                <a:cs typeface="Helvetica Neue" charset="0"/>
              </a:rPr>
              <a:t>ad oggi ostacolano la diffusione su scala più ampia delle soluzioni di innovazione energetica</a:t>
            </a:r>
            <a:r>
              <a:rPr lang="it-IT" sz="1200" b="1" dirty="0" smtClean="0">
                <a:latin typeface="Helvetica Neue" charset="0"/>
                <a:ea typeface="Helvetica Neue" charset="0"/>
                <a:cs typeface="Helvetica Neue" charset="0"/>
              </a:rPr>
              <a:t>.</a:t>
            </a:r>
          </a:p>
          <a:p>
            <a:pPr marL="742950" lvl="2" indent="-285750">
              <a:buClr>
                <a:srgbClr val="139DEC"/>
              </a:buClr>
              <a:buFont typeface="Wingdings" charset="2"/>
              <a:buChar char="§"/>
            </a:pPr>
            <a:endParaRPr lang="it-IT" sz="1200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marL="742950" lvl="2" indent="-285750">
              <a:buClr>
                <a:srgbClr val="139DEC"/>
              </a:buClr>
              <a:buFont typeface="Wingdings" charset="2"/>
              <a:buChar char="§"/>
            </a:pPr>
            <a:endParaRPr lang="it-IT" sz="12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 marL="742950" lvl="2" indent="-285750">
              <a:buClr>
                <a:srgbClr val="139DEC"/>
              </a:buClr>
              <a:buFont typeface="Wingdings" charset="2"/>
              <a:buChar char="§"/>
            </a:pPr>
            <a:r>
              <a:rPr lang="it-IT" sz="1200" b="1" dirty="0" smtClean="0">
                <a:latin typeface="Helvetica Neue" charset="0"/>
                <a:ea typeface="Helvetica Neue" charset="0"/>
                <a:cs typeface="Helvetica Neue" charset="0"/>
              </a:rPr>
              <a:t>la crescita in tema di consapevolezza e competenza dell’intera e complessa filiera dell’efficienza </a:t>
            </a:r>
            <a:r>
              <a:rPr lang="it-IT" sz="1200" b="1" dirty="0">
                <a:latin typeface="Helvetica Neue" charset="0"/>
                <a:ea typeface="Helvetica Neue" charset="0"/>
                <a:cs typeface="Helvetica Neue" charset="0"/>
              </a:rPr>
              <a:t>energetica,  in particolare nel mondo degli edifici e dell’edilizia.</a:t>
            </a:r>
          </a:p>
        </p:txBody>
      </p:sp>
    </p:spTree>
    <p:extLst>
      <p:ext uri="{BB962C8B-B14F-4D97-AF65-F5344CB8AC3E}">
        <p14:creationId xmlns:p14="http://schemas.microsoft.com/office/powerpoint/2010/main" val="11600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9500" y="1562100"/>
            <a:ext cx="1892300" cy="20066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434823" y="2088346"/>
            <a:ext cx="60384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smtClean="0">
                <a:solidFill>
                  <a:srgbClr val="FFFFFF"/>
                </a:solidFill>
                <a:latin typeface="HelveticaNeueLT Std Bold"/>
              </a:rPr>
              <a:t>GRAZIE </a:t>
            </a:r>
          </a:p>
          <a:p>
            <a:r>
              <a:rPr lang="it-IT" sz="2800" dirty="0" smtClean="0">
                <a:solidFill>
                  <a:srgbClr val="FFFFFF"/>
                </a:solidFill>
                <a:latin typeface="HelveticaNeueLT Std Bold"/>
              </a:rPr>
              <a:t>PER L’ATTENZIONE</a:t>
            </a:r>
            <a:endParaRPr lang="it-IT" sz="2800" dirty="0">
              <a:solidFill>
                <a:srgbClr val="FFFFFF"/>
              </a:solidFill>
              <a:latin typeface="HelveticaNeueLT Std Bold"/>
            </a:endParaRPr>
          </a:p>
        </p:txBody>
      </p:sp>
    </p:spTree>
    <p:extLst>
      <p:ext uri="{BB962C8B-B14F-4D97-AF65-F5344CB8AC3E}">
        <p14:creationId xmlns:p14="http://schemas.microsoft.com/office/powerpoint/2010/main" val="38783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25483" y="950859"/>
            <a:ext cx="75875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Il </a:t>
            </a:r>
            <a:r>
              <a:rPr lang="it-IT" sz="1500" b="1" cap="small" dirty="0">
                <a:solidFill>
                  <a:srgbClr val="0B5EB1"/>
                </a:solidFill>
                <a:latin typeface="HelveticaNeueLT Std Bold"/>
              </a:rPr>
              <a:t>patrimonio edilizio italiano: quadro di sintesi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04800" y="1350969"/>
            <a:ext cx="831368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L’analisi </a:t>
            </a:r>
            <a:r>
              <a:rPr lang="it-IT" sz="12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si </a:t>
            </a:r>
            <a:r>
              <a:rPr lang="it-IT" sz="1200" b="1" dirty="0" smtClean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è focalizzata su </a:t>
            </a:r>
            <a:r>
              <a:rPr lang="it-IT" sz="12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5 tipologie di </a:t>
            </a:r>
            <a:r>
              <a:rPr lang="it-IT" sz="1200" b="1" dirty="0" smtClean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edificio</a:t>
            </a:r>
            <a:r>
              <a:rPr lang="it-IT" sz="1200" dirty="0" smtClean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:</a:t>
            </a:r>
          </a:p>
          <a:p>
            <a:pPr marL="742950" lvl="1" indent="-285750">
              <a:buClr>
                <a:srgbClr val="139DEC"/>
              </a:buClr>
              <a:buFont typeface="Wingdings" charset="2"/>
              <a:buChar char="§"/>
            </a:pPr>
            <a:r>
              <a:rPr lang="it-IT" sz="1200" b="1" dirty="0" smtClean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Edifici </a:t>
            </a:r>
            <a:r>
              <a:rPr lang="it-IT" sz="12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residenziali</a:t>
            </a:r>
            <a:r>
              <a:rPr lang="it-IT" sz="12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, distinguendo </a:t>
            </a:r>
            <a:r>
              <a:rPr lang="it-IT" sz="1200" dirty="0" smtClean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tra</a:t>
            </a:r>
          </a:p>
          <a:p>
            <a:pPr marL="1200150" lvl="2" indent="-285750">
              <a:buClr>
                <a:srgbClr val="00B0F0"/>
              </a:buClr>
              <a:buFont typeface="Wingdings" charset="2"/>
              <a:buChar char="§"/>
            </a:pPr>
            <a:r>
              <a:rPr lang="it-IT" sz="1200" b="1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V</a:t>
            </a:r>
            <a:r>
              <a:rPr lang="it-IT" sz="1200" b="1" dirty="0" smtClean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illette </a:t>
            </a:r>
          </a:p>
          <a:p>
            <a:pPr marL="1200150" lvl="2" indent="-285750">
              <a:buClr>
                <a:srgbClr val="00B0F0"/>
              </a:buClr>
              <a:buFont typeface="Wingdings" charset="2"/>
              <a:buChar char="§"/>
            </a:pPr>
            <a:r>
              <a:rPr lang="it-IT" sz="1200" b="1" dirty="0" smtClean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Appartamenti</a:t>
            </a:r>
            <a:endParaRPr lang="it-IT" sz="1200" b="1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 marL="742950" lvl="1" indent="-285750">
              <a:buClr>
                <a:srgbClr val="139DEC"/>
              </a:buClr>
              <a:buFont typeface="Wingdings" charset="2"/>
              <a:buChar char="§"/>
            </a:pPr>
            <a:r>
              <a:rPr lang="it-IT" sz="1200" b="1" dirty="0" smtClean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Scuole</a:t>
            </a:r>
          </a:p>
          <a:p>
            <a:pPr marL="742950" lvl="1" indent="-285750">
              <a:buClr>
                <a:srgbClr val="139DEC"/>
              </a:buClr>
              <a:buFont typeface="Wingdings" charset="2"/>
              <a:buChar char="§"/>
            </a:pPr>
            <a:r>
              <a:rPr lang="it-IT" sz="1200" b="1" dirty="0" smtClean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Uffici</a:t>
            </a:r>
          </a:p>
          <a:p>
            <a:pPr marL="742950" lvl="1" indent="-285750">
              <a:buClr>
                <a:srgbClr val="139DEC"/>
              </a:buClr>
              <a:buFont typeface="Wingdings" charset="2"/>
              <a:buChar char="§"/>
            </a:pPr>
            <a:r>
              <a:rPr lang="it-IT" sz="1200" b="1" dirty="0" smtClean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Alberghi</a:t>
            </a:r>
            <a:endParaRPr lang="it-IT" sz="1200" b="1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 marL="285750" lvl="1" indent="-285750">
              <a:buClr>
                <a:srgbClr val="139DEC"/>
              </a:buClr>
              <a:buFont typeface="Wingdings" charset="2"/>
              <a:buChar char="§"/>
            </a:pP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04800" y="2929454"/>
            <a:ext cx="83136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Clr>
                <a:srgbClr val="139DEC"/>
              </a:buClr>
            </a:pPr>
            <a:r>
              <a:rPr lang="it-IT" sz="12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Si stima che tali tipologie di edificio coprano circa l’80-85% dello stock di edifici presenti sul territorio nazionale</a:t>
            </a:r>
            <a:r>
              <a:rPr lang="it-IT" sz="1400" dirty="0">
                <a:solidFill>
                  <a:srgbClr val="000000"/>
                </a:solidFill>
              </a:rPr>
              <a:t>.</a:t>
            </a:r>
          </a:p>
          <a:p>
            <a:pPr marL="285750" lvl="1" indent="-285750">
              <a:buClr>
                <a:srgbClr val="139DEC"/>
              </a:buClr>
              <a:buFont typeface="Wingdings" charset="2"/>
              <a:buChar char="§"/>
            </a:pPr>
            <a:endParaRPr lang="it-IT" dirty="0"/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424825"/>
              </p:ext>
            </p:extLst>
          </p:nvPr>
        </p:nvGraphicFramePr>
        <p:xfrm>
          <a:off x="376935" y="3309423"/>
          <a:ext cx="8241548" cy="1044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3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603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603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603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7926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Tipologia di edificio</a:t>
                      </a:r>
                      <a:endParaRPr lang="it-IT" sz="1000" b="1" i="0" u="none" strike="noStrike" dirty="0">
                        <a:solidFill>
                          <a:schemeClr val="bg1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6350" marR="6350" marT="6350" marB="0"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# di edifici</a:t>
                      </a:r>
                      <a:endParaRPr lang="is-IS" sz="1000" b="1" i="0" u="none" strike="noStrike" dirty="0">
                        <a:solidFill>
                          <a:schemeClr val="bg1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6350" marR="6350" marT="6350" marB="0"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S</a:t>
                      </a:r>
                      <a:r>
                        <a:rPr lang="is-I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uperficie (mln m</a:t>
                      </a:r>
                      <a:r>
                        <a:rPr lang="is-IS" sz="1000" b="1" i="0" u="none" strike="noStrike" baseline="30000" dirty="0" smtClean="0">
                          <a:solidFill>
                            <a:schemeClr val="bg1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</a:t>
                      </a:r>
                      <a:r>
                        <a:rPr lang="is-IS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)</a:t>
                      </a:r>
                      <a:endParaRPr lang="is-IS" sz="1000" b="1" i="0" u="none" strike="noStrike" baseline="30000" dirty="0">
                        <a:solidFill>
                          <a:schemeClr val="bg1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6350" marR="6350" marT="6350" marB="0"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Volumetria</a:t>
                      </a:r>
                      <a:r>
                        <a:rPr lang="is-I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 (mln m</a:t>
                      </a:r>
                      <a:r>
                        <a:rPr lang="is-IS" sz="1000" b="1" i="0" u="none" strike="noStrike" baseline="30000" dirty="0" smtClean="0">
                          <a:solidFill>
                            <a:schemeClr val="bg1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3</a:t>
                      </a:r>
                      <a:r>
                        <a:rPr lang="is-IS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)</a:t>
                      </a:r>
                      <a:endParaRPr lang="is-IS" sz="1000" b="1" i="0" u="none" strike="noStrike" baseline="30000" dirty="0" smtClean="0">
                        <a:solidFill>
                          <a:schemeClr val="bg1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6350" marR="6350" marT="6350" marB="0" anchor="ctr">
                    <a:solidFill>
                      <a:srgbClr val="00A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936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Residenziale</a:t>
                      </a:r>
                      <a:r>
                        <a:rPr lang="it-IT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 </a:t>
                      </a:r>
                      <a:r>
                        <a:rPr lang="mr-IN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–</a:t>
                      </a:r>
                      <a:r>
                        <a:rPr lang="it-IT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 Villetta + Appartamento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12.200.000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n.d.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n.d.</a:t>
                      </a:r>
                      <a:endParaRPr lang="is-IS" sz="1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48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Non residenziale</a:t>
                      </a:r>
                      <a:r>
                        <a:rPr lang="it-IT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 – Scuole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56.000</a:t>
                      </a:r>
                      <a:endParaRPr lang="is-IS" sz="1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73</a:t>
                      </a:r>
                      <a:endParaRPr lang="is-IS" sz="1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256</a:t>
                      </a:r>
                      <a:endParaRPr lang="it-IT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48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Non residenziale</a:t>
                      </a:r>
                      <a:r>
                        <a:rPr lang="it-IT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 – Uffici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65.000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56,7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200</a:t>
                      </a:r>
                      <a:endParaRPr lang="it-IT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48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Non residenziale</a:t>
                      </a:r>
                      <a:r>
                        <a:rPr lang="it-IT" sz="1000" b="1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 – Alberghi</a:t>
                      </a:r>
                      <a:endParaRPr lang="it-IT" sz="1000" b="1" i="0" u="none" strike="noStrike" noProof="0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26.000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48,6</a:t>
                      </a:r>
                      <a:endParaRPr lang="is-IS" sz="1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144</a:t>
                      </a:r>
                      <a:endParaRPr lang="it-IT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12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25483" y="950859"/>
            <a:ext cx="86452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Lo </a:t>
            </a:r>
            <a:r>
              <a:rPr lang="it-IT" sz="1500" b="1" cap="small" dirty="0">
                <a:solidFill>
                  <a:srgbClr val="0B5EB1"/>
                </a:solidFill>
                <a:latin typeface="HelveticaNeueLT Std Bold"/>
              </a:rPr>
              <a:t>status energetico degli edifici </a:t>
            </a:r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italiani (Nord–Centro)</a:t>
            </a:r>
            <a:endParaRPr lang="it-IT" sz="1500" b="1" cap="small" dirty="0">
              <a:solidFill>
                <a:srgbClr val="0B5EB1"/>
              </a:solidFill>
              <a:latin typeface="HelveticaNeueLT Std Bold"/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5750440"/>
              </p:ext>
            </p:extLst>
          </p:nvPr>
        </p:nvGraphicFramePr>
        <p:xfrm>
          <a:off x="467196" y="2053771"/>
          <a:ext cx="3507645" cy="2208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770440" y="4333835"/>
            <a:ext cx="2901155" cy="45408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it-IT" sz="800" dirty="0" smtClean="0">
                <a:latin typeface="Helvetica Neue" charset="0"/>
                <a:ea typeface="Helvetica Neue" charset="0"/>
                <a:cs typeface="Helvetica Neue" charset="0"/>
              </a:rPr>
              <a:t>NUMERO DI ABITAZIONI CERTIFICATE= </a:t>
            </a:r>
            <a:r>
              <a:rPr lang="mr-IN" sz="800" b="1" dirty="0">
                <a:latin typeface="Helvetica Neue" charset="0"/>
                <a:ea typeface="Helvetica Neue" charset="0"/>
                <a:cs typeface="Helvetica Neue" charset="0"/>
              </a:rPr>
              <a:t>2.656.974</a:t>
            </a:r>
            <a:endParaRPr lang="it-IT" sz="8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it-IT" sz="800" dirty="0">
                <a:latin typeface="Helvetica Neue" charset="0"/>
                <a:ea typeface="Helvetica Neue" charset="0"/>
                <a:cs typeface="Helvetica Neue" charset="0"/>
              </a:rPr>
              <a:t>PERCENTUALE DI ABITAZIONI CERTIFICATE =  </a:t>
            </a:r>
            <a:r>
              <a:rPr lang="it-IT" sz="800" b="1" dirty="0">
                <a:latin typeface="Helvetica Neue" charset="0"/>
                <a:ea typeface="Helvetica Neue" charset="0"/>
                <a:cs typeface="Helvetica Neue" charset="0"/>
              </a:rPr>
              <a:t>17,6 </a:t>
            </a:r>
            <a:r>
              <a:rPr lang="it-IT" sz="800" b="1" dirty="0" smtClean="0">
                <a:latin typeface="Helvetica Neue" charset="0"/>
                <a:ea typeface="Helvetica Neue" charset="0"/>
                <a:cs typeface="Helvetica Neue" charset="0"/>
              </a:rPr>
              <a:t>%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754386"/>
              </p:ext>
            </p:extLst>
          </p:nvPr>
        </p:nvGraphicFramePr>
        <p:xfrm>
          <a:off x="5010211" y="2090049"/>
          <a:ext cx="3510000" cy="221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5544061" y="4301644"/>
            <a:ext cx="2442300" cy="45648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it-IT" sz="800" dirty="0">
                <a:latin typeface="Helvetica Neue" charset="0"/>
                <a:ea typeface="Helvetica Neue" charset="0"/>
                <a:cs typeface="Helvetica Neue" charset="0"/>
              </a:rPr>
              <a:t>NUMERO DI </a:t>
            </a:r>
            <a:r>
              <a:rPr lang="it-IT" sz="800" dirty="0" smtClean="0">
                <a:latin typeface="Helvetica Neue" charset="0"/>
                <a:ea typeface="Helvetica Neue" charset="0"/>
                <a:cs typeface="Helvetica Neue" charset="0"/>
              </a:rPr>
              <a:t>EDIFICI CERTIFICATI= </a:t>
            </a:r>
            <a:r>
              <a:rPr lang="mr-IN" sz="800" b="1" dirty="0">
                <a:latin typeface="Helvetica Neue" charset="0"/>
                <a:ea typeface="Helvetica Neue" charset="0"/>
                <a:cs typeface="Helvetica Neue" charset="0"/>
              </a:rPr>
              <a:t>485.498</a:t>
            </a:r>
            <a:endParaRPr lang="it-IT" sz="8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it-IT" sz="800" dirty="0" smtClean="0">
                <a:latin typeface="Helvetica Neue" charset="0"/>
                <a:ea typeface="Helvetica Neue" charset="0"/>
                <a:cs typeface="Helvetica Neue" charset="0"/>
              </a:rPr>
              <a:t>PERCENTUALE DI EDIFICI CERTIFICATI = </a:t>
            </a:r>
            <a:r>
              <a:rPr lang="it-IT" sz="800" b="1" dirty="0" smtClean="0">
                <a:latin typeface="Helvetica Neue" charset="0"/>
                <a:ea typeface="Helvetica Neue" charset="0"/>
                <a:cs typeface="Helvetica Neue" charset="0"/>
              </a:rPr>
              <a:t> 21%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649142" y="1528252"/>
            <a:ext cx="2901155" cy="45408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it-IT" sz="1100" b="1" dirty="0" smtClean="0"/>
              <a:t>DISTRIBUZIONE DEGLI ACE/APE PER LE ABITAZIONI RESIDENZIALI (*)</a:t>
            </a:r>
            <a:endParaRPr lang="it-IT" sz="1100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5314633" y="1528252"/>
            <a:ext cx="2901155" cy="45408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it-IT" sz="1100" b="1" dirty="0"/>
              <a:t>DISTRIBUZIONE DEGLI ACE/APE PER GLI EDIFICI NON RESIDENZIALI (*)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05289" y="4357688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r>
              <a:rPr lang="it-IT" sz="700" dirty="0" smtClean="0">
                <a:latin typeface="Helvetica" charset="0"/>
                <a:ea typeface="Helvetica" charset="0"/>
                <a:cs typeface="Helvetica" charset="0"/>
              </a:rPr>
              <a:t>* Non include i dati relativi alle regioni Trentino Alto Adige, Toscana e Lazio che sono ad oggi mancanti</a:t>
            </a:r>
          </a:p>
        </p:txBody>
      </p:sp>
    </p:spTree>
    <p:extLst>
      <p:ext uri="{BB962C8B-B14F-4D97-AF65-F5344CB8AC3E}">
        <p14:creationId xmlns:p14="http://schemas.microsoft.com/office/powerpoint/2010/main" val="73328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25483" y="950859"/>
            <a:ext cx="86452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Lo status energetico degli edifici italiani (Nord–Centro)</a:t>
            </a:r>
            <a:endParaRPr lang="it-IT" sz="1500" b="1" cap="small" dirty="0">
              <a:solidFill>
                <a:srgbClr val="0B5EB1"/>
              </a:solidFill>
              <a:latin typeface="HelveticaNeueLT Std Bold"/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5750440"/>
              </p:ext>
            </p:extLst>
          </p:nvPr>
        </p:nvGraphicFramePr>
        <p:xfrm>
          <a:off x="467196" y="2053771"/>
          <a:ext cx="3507645" cy="2208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770440" y="4333835"/>
            <a:ext cx="2901155" cy="45408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it-IT" sz="800" dirty="0" smtClean="0">
                <a:latin typeface="Helvetica Neue" charset="0"/>
                <a:ea typeface="Helvetica Neue" charset="0"/>
                <a:cs typeface="Helvetica Neue" charset="0"/>
              </a:rPr>
              <a:t>NUMERO DI ABITAZIONI CERTIFICATE= </a:t>
            </a:r>
            <a:r>
              <a:rPr lang="mr-IN" sz="800" b="1" dirty="0">
                <a:latin typeface="Helvetica Neue" charset="0"/>
                <a:ea typeface="Helvetica Neue" charset="0"/>
                <a:cs typeface="Helvetica Neue" charset="0"/>
              </a:rPr>
              <a:t>2.656.974</a:t>
            </a:r>
            <a:endParaRPr lang="it-IT" sz="8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it-IT" sz="800" dirty="0">
                <a:latin typeface="Helvetica Neue" charset="0"/>
                <a:ea typeface="Helvetica Neue" charset="0"/>
                <a:cs typeface="Helvetica Neue" charset="0"/>
              </a:rPr>
              <a:t>PERCENTUALE DI ABITAZIONI CERTIFICATE =  </a:t>
            </a:r>
            <a:r>
              <a:rPr lang="it-IT" sz="800" b="1" dirty="0">
                <a:latin typeface="Helvetica Neue" charset="0"/>
                <a:ea typeface="Helvetica Neue" charset="0"/>
                <a:cs typeface="Helvetica Neue" charset="0"/>
              </a:rPr>
              <a:t>17,6 </a:t>
            </a:r>
            <a:r>
              <a:rPr lang="it-IT" sz="800" b="1" dirty="0" smtClean="0">
                <a:latin typeface="Helvetica Neue" charset="0"/>
                <a:ea typeface="Helvetica Neue" charset="0"/>
                <a:cs typeface="Helvetica Neue" charset="0"/>
              </a:rPr>
              <a:t>%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754386"/>
              </p:ext>
            </p:extLst>
          </p:nvPr>
        </p:nvGraphicFramePr>
        <p:xfrm>
          <a:off x="5010211" y="2090049"/>
          <a:ext cx="3510000" cy="221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5544061" y="4301644"/>
            <a:ext cx="2442300" cy="45648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it-IT" sz="800" dirty="0">
                <a:latin typeface="Helvetica Neue" charset="0"/>
                <a:ea typeface="Helvetica Neue" charset="0"/>
                <a:cs typeface="Helvetica Neue" charset="0"/>
              </a:rPr>
              <a:t>NUMERO DI </a:t>
            </a:r>
            <a:r>
              <a:rPr lang="it-IT" sz="800" dirty="0" smtClean="0">
                <a:latin typeface="Helvetica Neue" charset="0"/>
                <a:ea typeface="Helvetica Neue" charset="0"/>
                <a:cs typeface="Helvetica Neue" charset="0"/>
              </a:rPr>
              <a:t>EDIFICI CERTIFICATI= </a:t>
            </a:r>
            <a:r>
              <a:rPr lang="mr-IN" sz="800" b="1" dirty="0">
                <a:latin typeface="Helvetica Neue" charset="0"/>
                <a:ea typeface="Helvetica Neue" charset="0"/>
                <a:cs typeface="Helvetica Neue" charset="0"/>
              </a:rPr>
              <a:t>485.498</a:t>
            </a:r>
            <a:endParaRPr lang="it-IT" sz="8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it-IT" sz="800" dirty="0" smtClean="0">
                <a:latin typeface="Helvetica Neue" charset="0"/>
                <a:ea typeface="Helvetica Neue" charset="0"/>
                <a:cs typeface="Helvetica Neue" charset="0"/>
              </a:rPr>
              <a:t>PERCENTUALE DI EDIFICI CERTIFICATI = </a:t>
            </a:r>
            <a:r>
              <a:rPr lang="it-IT" sz="800" b="1" dirty="0" smtClean="0">
                <a:latin typeface="Helvetica Neue" charset="0"/>
                <a:ea typeface="Helvetica Neue" charset="0"/>
                <a:cs typeface="Helvetica Neue" charset="0"/>
              </a:rPr>
              <a:t> 21%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649142" y="1528252"/>
            <a:ext cx="2901155" cy="45408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it-IT" sz="1100" b="1" dirty="0" smtClean="0"/>
              <a:t>DISTRIBUZIONE DEGLI ACE/APE PER LE ABITAZIONI RESIDENZIALI (*)</a:t>
            </a:r>
            <a:endParaRPr lang="it-IT" sz="1100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5314633" y="1528252"/>
            <a:ext cx="2901155" cy="45408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it-IT" sz="1100" b="1" dirty="0"/>
              <a:t>DISTRIBUZIONE DEGLI ACE/APE PER GLI EDIFICI NON RESIDENZIALI (*)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05289" y="4357688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r>
              <a:rPr lang="it-IT" sz="700" dirty="0" smtClean="0">
                <a:latin typeface="Helvetica" charset="0"/>
                <a:ea typeface="Helvetica" charset="0"/>
                <a:cs typeface="Helvetica" charset="0"/>
              </a:rPr>
              <a:t>* Non comprende i dati relativi alle regioni Trentino Alto Adige, Toscana e Lazio che sono ad oggi mancanti</a:t>
            </a:r>
          </a:p>
        </p:txBody>
      </p:sp>
      <p:sp>
        <p:nvSpPr>
          <p:cNvPr id="11" name="Fumetto 1 10"/>
          <p:cNvSpPr/>
          <p:nvPr/>
        </p:nvSpPr>
        <p:spPr>
          <a:xfrm>
            <a:off x="3296102" y="1722471"/>
            <a:ext cx="2052080" cy="2708434"/>
          </a:xfrm>
          <a:prstGeom prst="wedgeRectCallout">
            <a:avLst>
              <a:gd name="adj1" fmla="val 26835"/>
              <a:gd name="adj2" fmla="val 41205"/>
            </a:avLst>
          </a:prstGeom>
          <a:solidFill>
            <a:srgbClr val="00AEEF"/>
          </a:solidFill>
        </p:spPr>
        <p:txBody>
          <a:bodyPr wrap="square">
            <a:spAutoFit/>
          </a:bodyPr>
          <a:lstStyle/>
          <a:p>
            <a:pPr marL="0" lvl="1">
              <a:buClr>
                <a:srgbClr val="139DEC"/>
              </a:buClr>
            </a:pPr>
            <a:r>
              <a:rPr lang="it-IT" sz="1000" dirty="0" smtClean="0">
                <a:latin typeface="Helvetica Neue" charset="0"/>
                <a:ea typeface="Helvetica Neue" charset="0"/>
                <a:cs typeface="Helvetica Neue" charset="0"/>
              </a:rPr>
              <a:t>La </a:t>
            </a:r>
            <a:r>
              <a:rPr lang="it-IT" sz="1000" b="1" dirty="0">
                <a:latin typeface="Helvetica Neue" charset="0"/>
                <a:ea typeface="Helvetica Neue" charset="0"/>
                <a:cs typeface="Helvetica Neue" charset="0"/>
              </a:rPr>
              <a:t>classe energetica più diffusa è la classe G</a:t>
            </a:r>
            <a:r>
              <a:rPr lang="it-IT" sz="1000" dirty="0">
                <a:latin typeface="Helvetica Neue" charset="0"/>
                <a:ea typeface="Helvetica Neue" charset="0"/>
                <a:cs typeface="Helvetica Neue" charset="0"/>
              </a:rPr>
              <a:t>, mentre solamente il </a:t>
            </a:r>
            <a:r>
              <a:rPr lang="it-IT" sz="1000" b="1" dirty="0">
                <a:latin typeface="Helvetica Neue" charset="0"/>
                <a:ea typeface="Helvetica Neue" charset="0"/>
                <a:cs typeface="Helvetica Neue" charset="0"/>
              </a:rPr>
              <a:t>7,4 % degli edifici residenziali </a:t>
            </a:r>
            <a:r>
              <a:rPr lang="it-IT" sz="1000" dirty="0">
                <a:latin typeface="Helvetica Neue" charset="0"/>
                <a:ea typeface="Helvetica Neue" charset="0"/>
                <a:cs typeface="Helvetica Neue" charset="0"/>
              </a:rPr>
              <a:t>e il </a:t>
            </a:r>
            <a:r>
              <a:rPr lang="it-IT" sz="1000" b="1" dirty="0">
                <a:latin typeface="Helvetica Neue" charset="0"/>
                <a:ea typeface="Helvetica Neue" charset="0"/>
                <a:cs typeface="Helvetica Neue" charset="0"/>
              </a:rPr>
              <a:t>6 % di quelli non residenziali </a:t>
            </a:r>
            <a:r>
              <a:rPr lang="it-IT" sz="1000" dirty="0">
                <a:latin typeface="Helvetica Neue" charset="0"/>
                <a:ea typeface="Helvetica Neue" charset="0"/>
                <a:cs typeface="Helvetica Neue" charset="0"/>
              </a:rPr>
              <a:t>presenta una </a:t>
            </a:r>
            <a:r>
              <a:rPr lang="it-IT" sz="1000" b="1" dirty="0">
                <a:latin typeface="Helvetica Neue" charset="0"/>
                <a:ea typeface="Helvetica Neue" charset="0"/>
                <a:cs typeface="Helvetica Neue" charset="0"/>
              </a:rPr>
              <a:t>certificazione in Classe B o superiore.</a:t>
            </a:r>
          </a:p>
          <a:p>
            <a:pPr marL="0" lvl="1">
              <a:buClr>
                <a:srgbClr val="139DEC"/>
              </a:buClr>
            </a:pPr>
            <a:endParaRPr lang="it-IT" sz="1000" b="1" dirty="0">
              <a:latin typeface="Helvetica Neue" charset="0"/>
              <a:ea typeface="Helvetica Neue" charset="0"/>
              <a:cs typeface="Helvetica Neue" charset="0"/>
            </a:endParaRPr>
          </a:p>
          <a:p>
            <a:pPr marL="0" lvl="1">
              <a:buClr>
                <a:srgbClr val="139DEC"/>
              </a:buClr>
            </a:pPr>
            <a:r>
              <a:rPr lang="it-IT" sz="1000" b="1" dirty="0" smtClean="0">
                <a:latin typeface="Helvetica Neue" charset="0"/>
                <a:ea typeface="Helvetica Neue" charset="0"/>
                <a:cs typeface="Helvetica Neue" charset="0"/>
              </a:rPr>
              <a:t>E’ basso il livello </a:t>
            </a:r>
            <a:r>
              <a:rPr lang="it-IT" sz="1000" b="1" dirty="0">
                <a:latin typeface="Helvetica Neue" charset="0"/>
                <a:ea typeface="Helvetica Neue" charset="0"/>
                <a:cs typeface="Helvetica Neue" charset="0"/>
              </a:rPr>
              <a:t>di diffusione degli APE </a:t>
            </a:r>
            <a:r>
              <a:rPr lang="it-IT" sz="1000" dirty="0">
                <a:latin typeface="Helvetica Neue" charset="0"/>
                <a:ea typeface="Helvetica Neue" charset="0"/>
                <a:cs typeface="Helvetica Neue" charset="0"/>
              </a:rPr>
              <a:t>rispetto allo stock di edifici presenti nelle regioni </a:t>
            </a:r>
            <a:r>
              <a:rPr lang="it-IT" sz="1000" dirty="0" smtClean="0">
                <a:latin typeface="Helvetica Neue" charset="0"/>
                <a:ea typeface="Helvetica Neue" charset="0"/>
                <a:cs typeface="Helvetica Neue" charset="0"/>
              </a:rPr>
              <a:t>analizzate</a:t>
            </a:r>
          </a:p>
          <a:p>
            <a:pPr marL="0" lvl="1">
              <a:buClr>
                <a:srgbClr val="139DEC"/>
              </a:buClr>
            </a:pPr>
            <a:endParaRPr lang="it-IT" sz="1000" dirty="0">
              <a:latin typeface="Helvetica Neue" charset="0"/>
              <a:ea typeface="Helvetica Neue" charset="0"/>
              <a:cs typeface="Helvetica Neue" charset="0"/>
            </a:endParaRPr>
          </a:p>
          <a:p>
            <a:pPr marL="0" lvl="1">
              <a:buClr>
                <a:srgbClr val="139DEC"/>
              </a:buClr>
            </a:pPr>
            <a:r>
              <a:rPr lang="it-IT" sz="1000" b="1" dirty="0" smtClean="0">
                <a:latin typeface="Helvetica Neue" charset="0"/>
                <a:ea typeface="Helvetica Neue" charset="0"/>
                <a:cs typeface="Helvetica Neue" charset="0"/>
              </a:rPr>
              <a:t>Rimangono notevoli difficoltà </a:t>
            </a:r>
            <a:r>
              <a:rPr lang="it-IT" sz="1000" b="1" dirty="0">
                <a:latin typeface="Helvetica Neue" charset="0"/>
                <a:ea typeface="Helvetica Neue" charset="0"/>
                <a:cs typeface="Helvetica Neue" charset="0"/>
              </a:rPr>
              <a:t>nel rendere completa ed esaustiva </a:t>
            </a:r>
            <a:r>
              <a:rPr lang="it-IT" sz="1000" b="1" dirty="0" smtClean="0">
                <a:latin typeface="Helvetica Neue" charset="0"/>
                <a:ea typeface="Helvetica Neue" charset="0"/>
                <a:cs typeface="Helvetica Neue" charset="0"/>
              </a:rPr>
              <a:t>la mappatura dello status energetico degli edifici</a:t>
            </a:r>
            <a:endParaRPr lang="it-IT" sz="10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37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38909" y="1694795"/>
            <a:ext cx="6834909" cy="2877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38909" y="1801091"/>
            <a:ext cx="734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25483" y="950859"/>
            <a:ext cx="86452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Le </a:t>
            </a:r>
            <a:r>
              <a:rPr lang="it-IT" sz="1500" b="1" cap="small" dirty="0">
                <a:solidFill>
                  <a:srgbClr val="0B5EB1"/>
                </a:solidFill>
                <a:latin typeface="HelveticaNeueLT Std Bold"/>
              </a:rPr>
              <a:t>soluzioni di innovazione </a:t>
            </a:r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energetica: matrice </a:t>
            </a:r>
            <a:r>
              <a:rPr lang="it-IT" sz="1500" b="1" cap="small" dirty="0">
                <a:solidFill>
                  <a:srgbClr val="0B5EB1"/>
                </a:solidFill>
                <a:latin typeface="HelveticaNeueLT Std Bold"/>
              </a:rPr>
              <a:t>di applicabilità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53521" y="1371629"/>
            <a:ext cx="8617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Clr>
                <a:srgbClr val="139DEC"/>
              </a:buClr>
              <a:buFont typeface="Wingdings" charset="2"/>
              <a:buChar char="§"/>
            </a:pPr>
            <a:r>
              <a:rPr lang="it-IT" sz="1200" dirty="0" smtClean="0">
                <a:latin typeface="Helvetica Neue" charset="0"/>
                <a:ea typeface="Helvetica Neue" charset="0"/>
                <a:cs typeface="Helvetica Neue" charset="0"/>
              </a:rPr>
              <a:t>Le </a:t>
            </a:r>
            <a:r>
              <a:rPr lang="it-IT" sz="1200" dirty="0">
                <a:latin typeface="Helvetica Neue" charset="0"/>
                <a:ea typeface="Helvetica Neue" charset="0"/>
                <a:cs typeface="Helvetica Neue" charset="0"/>
              </a:rPr>
              <a:t>soluzioni di innovazione energetica </a:t>
            </a:r>
            <a:r>
              <a:rPr lang="it-IT" sz="1200" dirty="0" smtClean="0">
                <a:latin typeface="Helvetica Neue" charset="0"/>
                <a:ea typeface="Helvetica Neue" charset="0"/>
                <a:cs typeface="Helvetica Neue" charset="0"/>
              </a:rPr>
              <a:t>e </a:t>
            </a:r>
            <a:r>
              <a:rPr lang="it-IT" sz="1200" dirty="0">
                <a:latin typeface="Helvetica Neue" charset="0"/>
                <a:ea typeface="Helvetica Neue" charset="0"/>
                <a:cs typeface="Helvetica Neue" charset="0"/>
              </a:rPr>
              <a:t>la loro applicazione ai diversi archetipi analizzati</a:t>
            </a:r>
          </a:p>
          <a:p>
            <a:pPr marL="285750" lvl="1" indent="-285750">
              <a:buClr>
                <a:srgbClr val="139DEC"/>
              </a:buClr>
              <a:buFont typeface="Wingdings" charset="2"/>
              <a:buChar char="§"/>
            </a:pPr>
            <a:endParaRPr lang="it-IT" sz="1200" b="1" dirty="0" smtClean="0"/>
          </a:p>
        </p:txBody>
      </p:sp>
      <p:graphicFrame>
        <p:nvGraphicFramePr>
          <p:cNvPr id="37" name="Segnaposto contenut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1535693"/>
              </p:ext>
            </p:extLst>
          </p:nvPr>
        </p:nvGraphicFramePr>
        <p:xfrm>
          <a:off x="225483" y="1756843"/>
          <a:ext cx="8760844" cy="2608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123">
                  <a:extLst>
                    <a:ext uri="{9D8B030D-6E8A-4147-A177-3AD203B41FA5}">
                      <a16:colId xmlns="" xmlns:a16="http://schemas.microsoft.com/office/drawing/2014/main" val="3137645541"/>
                    </a:ext>
                  </a:extLst>
                </a:gridCol>
                <a:gridCol w="1083103">
                  <a:extLst>
                    <a:ext uri="{9D8B030D-6E8A-4147-A177-3AD203B41FA5}">
                      <a16:colId xmlns="" xmlns:a16="http://schemas.microsoft.com/office/drawing/2014/main" val="3054433651"/>
                    </a:ext>
                  </a:extLst>
                </a:gridCol>
                <a:gridCol w="9590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07118">
                  <a:extLst>
                    <a:ext uri="{9D8B030D-6E8A-4147-A177-3AD203B41FA5}">
                      <a16:colId xmlns="" xmlns:a16="http://schemas.microsoft.com/office/drawing/2014/main" val="2606548044"/>
                    </a:ext>
                  </a:extLst>
                </a:gridCol>
                <a:gridCol w="108310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83103">
                  <a:extLst>
                    <a:ext uri="{9D8B030D-6E8A-4147-A177-3AD203B41FA5}">
                      <a16:colId xmlns="" xmlns:a16="http://schemas.microsoft.com/office/drawing/2014/main" val="2762127828"/>
                    </a:ext>
                  </a:extLst>
                </a:gridCol>
                <a:gridCol w="1083103">
                  <a:extLst>
                    <a:ext uri="{9D8B030D-6E8A-4147-A177-3AD203B41FA5}">
                      <a16:colId xmlns="" xmlns:a16="http://schemas.microsoft.com/office/drawing/2014/main" val="2792348976"/>
                    </a:ext>
                  </a:extLst>
                </a:gridCol>
                <a:gridCol w="1083103">
                  <a:extLst>
                    <a:ext uri="{9D8B030D-6E8A-4147-A177-3AD203B41FA5}">
                      <a16:colId xmlns="" xmlns:a16="http://schemas.microsoft.com/office/drawing/2014/main" val="3973352761"/>
                    </a:ext>
                  </a:extLst>
                </a:gridCol>
              </a:tblGrid>
              <a:tr h="133261">
                <a:tc rowSpan="2"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TECNOLOGIA</a:t>
                      </a:r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RISCALDAMENTO</a:t>
                      </a:r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RAFFRESCAMENTO</a:t>
                      </a:r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dirty="0" smtClean="0"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Illuminazione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Fotovoltaico</a:t>
                      </a:r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Serramenti</a:t>
                      </a:r>
                      <a:r>
                        <a:rPr lang="it-IT" sz="800" baseline="0" dirty="0" smtClean="0"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 </a:t>
                      </a:r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Superfici</a:t>
                      </a:r>
                      <a:r>
                        <a:rPr lang="it-IT" sz="800" baseline="0" dirty="0" smtClean="0"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 opache</a:t>
                      </a:r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kern="1200" dirty="0" smtClean="0">
                          <a:solidFill>
                            <a:schemeClr val="bg1"/>
                          </a:solidFill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Caldaia a Condensazione + Termostato intelligente</a:t>
                      </a:r>
                      <a:endParaRPr lang="it-IT" sz="800" b="1" kern="1200" dirty="0">
                        <a:solidFill>
                          <a:schemeClr val="bg1"/>
                        </a:solidFill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kern="1200" dirty="0" smtClean="0">
                          <a:solidFill>
                            <a:schemeClr val="bg1"/>
                          </a:solidFill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Pompa di calore</a:t>
                      </a:r>
                      <a:endParaRPr lang="it-IT" sz="800" b="1" kern="1200" dirty="0">
                        <a:solidFill>
                          <a:schemeClr val="bg1"/>
                        </a:solidFill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kern="1200" dirty="0" smtClean="0">
                          <a:solidFill>
                            <a:schemeClr val="bg1"/>
                          </a:solidFill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Pompa di calore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75342102"/>
                  </a:ext>
                </a:extLst>
              </a:tr>
              <a:tr h="3491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dirty="0" smtClean="0">
                          <a:solidFill>
                            <a:schemeClr val="bg1"/>
                          </a:solidFill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ARCHETIPO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82732320"/>
                  </a:ext>
                </a:extLst>
              </a:tr>
              <a:tr h="281328"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Residenziale-Villetta</a:t>
                      </a:r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64685016"/>
                  </a:ext>
                </a:extLst>
              </a:tr>
              <a:tr h="281328"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Residenziale-</a:t>
                      </a:r>
                      <a:r>
                        <a:rPr lang="it-IT" sz="800" baseline="0" dirty="0" smtClean="0"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 Appartamento</a:t>
                      </a:r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>
                    <a:solidFill>
                      <a:srgbClr val="E9E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>
                    <a:solidFill>
                      <a:srgbClr val="E9ED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7484883"/>
                  </a:ext>
                </a:extLst>
              </a:tr>
              <a:tr h="399781"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Non Residenziale-Scuola</a:t>
                      </a:r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80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45892868"/>
                  </a:ext>
                </a:extLst>
              </a:tr>
              <a:tr h="399781"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Non Residenziale- Uffici</a:t>
                      </a:r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6252837"/>
                  </a:ext>
                </a:extLst>
              </a:tr>
              <a:tr h="399781"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Non</a:t>
                      </a:r>
                      <a:r>
                        <a:rPr lang="it-IT" sz="800" baseline="0" dirty="0" smtClean="0"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 Residenziale-</a:t>
                      </a:r>
                    </a:p>
                    <a:p>
                      <a:pPr algn="ctr"/>
                      <a:r>
                        <a:rPr lang="it-IT" sz="800" baseline="0" dirty="0" smtClean="0"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Alberghi</a:t>
                      </a:r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800" dirty="0"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2" name="CasellaDiTesto 61"/>
          <p:cNvSpPr txBox="1"/>
          <p:nvPr/>
        </p:nvSpPr>
        <p:spPr>
          <a:xfrm>
            <a:off x="8567204" y="2851267"/>
            <a:ext cx="419123" cy="28211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it-IT" sz="1050" dirty="0" smtClean="0"/>
              <a:t>(*)</a:t>
            </a:r>
            <a:endParaRPr lang="it-IT" sz="1200" dirty="0" smtClean="0"/>
          </a:p>
        </p:txBody>
      </p:sp>
      <p:pic>
        <p:nvPicPr>
          <p:cNvPr id="63" name="Immagine 6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787" y="2576297"/>
            <a:ext cx="166738" cy="192082"/>
          </a:xfrm>
          <a:prstGeom prst="rect">
            <a:avLst/>
          </a:prstGeom>
        </p:spPr>
      </p:pic>
      <p:pic>
        <p:nvPicPr>
          <p:cNvPr id="64" name="Immagine 6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040" y="2919684"/>
            <a:ext cx="166738" cy="192082"/>
          </a:xfrm>
          <a:prstGeom prst="rect">
            <a:avLst/>
          </a:prstGeom>
        </p:spPr>
      </p:pic>
      <p:pic>
        <p:nvPicPr>
          <p:cNvPr id="65" name="Immagine 6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035" y="3259921"/>
            <a:ext cx="166738" cy="192082"/>
          </a:xfrm>
          <a:prstGeom prst="rect">
            <a:avLst/>
          </a:prstGeom>
        </p:spPr>
      </p:pic>
      <p:pic>
        <p:nvPicPr>
          <p:cNvPr id="67" name="Immagine 6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503" y="2576297"/>
            <a:ext cx="166738" cy="192082"/>
          </a:xfrm>
          <a:prstGeom prst="rect">
            <a:avLst/>
          </a:prstGeom>
        </p:spPr>
      </p:pic>
      <p:pic>
        <p:nvPicPr>
          <p:cNvPr id="68" name="Immagine 6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503" y="2909478"/>
            <a:ext cx="166738" cy="192082"/>
          </a:xfrm>
          <a:prstGeom prst="rect">
            <a:avLst/>
          </a:prstGeom>
        </p:spPr>
      </p:pic>
      <p:pic>
        <p:nvPicPr>
          <p:cNvPr id="69" name="Immagine 6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503" y="3260755"/>
            <a:ext cx="166738" cy="192082"/>
          </a:xfrm>
          <a:prstGeom prst="rect">
            <a:avLst/>
          </a:prstGeom>
        </p:spPr>
      </p:pic>
      <p:pic>
        <p:nvPicPr>
          <p:cNvPr id="70" name="Immagine 6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517" y="2576297"/>
            <a:ext cx="166738" cy="192082"/>
          </a:xfrm>
          <a:prstGeom prst="rect">
            <a:avLst/>
          </a:prstGeom>
        </p:spPr>
      </p:pic>
      <p:pic>
        <p:nvPicPr>
          <p:cNvPr id="71" name="Immagine 7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517" y="2909478"/>
            <a:ext cx="166738" cy="192082"/>
          </a:xfrm>
          <a:prstGeom prst="rect">
            <a:avLst/>
          </a:prstGeom>
        </p:spPr>
      </p:pic>
      <p:pic>
        <p:nvPicPr>
          <p:cNvPr id="72" name="Immagine 7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517" y="3260755"/>
            <a:ext cx="166738" cy="192082"/>
          </a:xfrm>
          <a:prstGeom prst="rect">
            <a:avLst/>
          </a:prstGeom>
        </p:spPr>
      </p:pic>
      <p:pic>
        <p:nvPicPr>
          <p:cNvPr id="73" name="Immagine 7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504" y="2590321"/>
            <a:ext cx="166738" cy="192082"/>
          </a:xfrm>
          <a:prstGeom prst="rect">
            <a:avLst/>
          </a:prstGeom>
        </p:spPr>
      </p:pic>
      <p:pic>
        <p:nvPicPr>
          <p:cNvPr id="74" name="Immagine 7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504" y="2923502"/>
            <a:ext cx="166738" cy="192082"/>
          </a:xfrm>
          <a:prstGeom prst="rect">
            <a:avLst/>
          </a:prstGeom>
        </p:spPr>
      </p:pic>
      <p:pic>
        <p:nvPicPr>
          <p:cNvPr id="75" name="Immagine 7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504" y="3256683"/>
            <a:ext cx="166738" cy="192082"/>
          </a:xfrm>
          <a:prstGeom prst="rect">
            <a:avLst/>
          </a:prstGeom>
        </p:spPr>
      </p:pic>
      <p:pic>
        <p:nvPicPr>
          <p:cNvPr id="78" name="Immagine 7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842" y="3647241"/>
            <a:ext cx="166738" cy="192082"/>
          </a:xfrm>
          <a:prstGeom prst="rect">
            <a:avLst/>
          </a:prstGeom>
        </p:spPr>
      </p:pic>
      <p:pic>
        <p:nvPicPr>
          <p:cNvPr id="79" name="Immagine 7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842" y="4066448"/>
            <a:ext cx="166738" cy="192082"/>
          </a:xfrm>
          <a:prstGeom prst="rect">
            <a:avLst/>
          </a:prstGeom>
        </p:spPr>
      </p:pic>
      <p:pic>
        <p:nvPicPr>
          <p:cNvPr id="80" name="Immagine 7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503" y="3647241"/>
            <a:ext cx="166738" cy="192082"/>
          </a:xfrm>
          <a:prstGeom prst="rect">
            <a:avLst/>
          </a:prstGeom>
        </p:spPr>
      </p:pic>
      <p:pic>
        <p:nvPicPr>
          <p:cNvPr id="81" name="Immagine 8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503" y="4066448"/>
            <a:ext cx="166738" cy="192082"/>
          </a:xfrm>
          <a:prstGeom prst="rect">
            <a:avLst/>
          </a:prstGeom>
        </p:spPr>
      </p:pic>
      <p:pic>
        <p:nvPicPr>
          <p:cNvPr id="82" name="Immagine 8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762" y="3264728"/>
            <a:ext cx="166738" cy="192082"/>
          </a:xfrm>
          <a:prstGeom prst="rect">
            <a:avLst/>
          </a:prstGeom>
        </p:spPr>
      </p:pic>
      <p:pic>
        <p:nvPicPr>
          <p:cNvPr id="83" name="Immagine 8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762" y="3650426"/>
            <a:ext cx="166738" cy="192082"/>
          </a:xfrm>
          <a:prstGeom prst="rect">
            <a:avLst/>
          </a:prstGeom>
        </p:spPr>
      </p:pic>
      <p:pic>
        <p:nvPicPr>
          <p:cNvPr id="84" name="Immagine 8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762" y="2590321"/>
            <a:ext cx="166738" cy="192082"/>
          </a:xfrm>
          <a:prstGeom prst="rect">
            <a:avLst/>
          </a:prstGeom>
        </p:spPr>
      </p:pic>
      <p:pic>
        <p:nvPicPr>
          <p:cNvPr id="85" name="Immagine 8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987" y="4069633"/>
            <a:ext cx="166738" cy="192082"/>
          </a:xfrm>
          <a:prstGeom prst="rect">
            <a:avLst/>
          </a:prstGeom>
        </p:spPr>
      </p:pic>
      <p:pic>
        <p:nvPicPr>
          <p:cNvPr id="86" name="Immagine 8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8742" y="3647241"/>
            <a:ext cx="166738" cy="192082"/>
          </a:xfrm>
          <a:prstGeom prst="rect">
            <a:avLst/>
          </a:prstGeom>
        </p:spPr>
      </p:pic>
      <p:pic>
        <p:nvPicPr>
          <p:cNvPr id="87" name="Immagine 8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691" y="3647241"/>
            <a:ext cx="166738" cy="192082"/>
          </a:xfrm>
          <a:prstGeom prst="rect">
            <a:avLst/>
          </a:prstGeom>
        </p:spPr>
      </p:pic>
      <p:pic>
        <p:nvPicPr>
          <p:cNvPr id="88" name="Immagine 8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8742" y="4065437"/>
            <a:ext cx="166738" cy="192082"/>
          </a:xfrm>
          <a:prstGeom prst="rect">
            <a:avLst/>
          </a:prstGeom>
        </p:spPr>
      </p:pic>
      <p:pic>
        <p:nvPicPr>
          <p:cNvPr id="89" name="Immagine 8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691" y="4072148"/>
            <a:ext cx="166738" cy="192082"/>
          </a:xfrm>
          <a:prstGeom prst="rect">
            <a:avLst/>
          </a:prstGeom>
        </p:spPr>
      </p:pic>
      <p:sp>
        <p:nvSpPr>
          <p:cNvPr id="90" name="CasellaDiTesto 89"/>
          <p:cNvSpPr txBox="1"/>
          <p:nvPr/>
        </p:nvSpPr>
        <p:spPr>
          <a:xfrm>
            <a:off x="188290" y="4305712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*Nota: Si ipotizza che l’intervento riguardi l’intero edificio residenziale. Nelle analisi successiva, si considera la quota parte di costi e benefici associata al singolo appartamento.</a:t>
            </a:r>
          </a:p>
        </p:txBody>
      </p:sp>
    </p:spTree>
    <p:extLst>
      <p:ext uri="{BB962C8B-B14F-4D97-AF65-F5344CB8AC3E}">
        <p14:creationId xmlns:p14="http://schemas.microsoft.com/office/powerpoint/2010/main" val="172967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38909" y="1694795"/>
            <a:ext cx="6834909" cy="2877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38909" y="1801091"/>
            <a:ext cx="734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25482" y="950859"/>
            <a:ext cx="89185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Gli </a:t>
            </a:r>
            <a:r>
              <a:rPr lang="it-IT" sz="1500" b="1" cap="small" dirty="0">
                <a:solidFill>
                  <a:srgbClr val="0B5EB1"/>
                </a:solidFill>
                <a:latin typeface="HelveticaNeueLT Std Bold"/>
              </a:rPr>
              <a:t>effetti delle soluzioni d’innovazione energetica: “Residenziale - villetta”</a:t>
            </a:r>
          </a:p>
        </p:txBody>
      </p:sp>
      <p:graphicFrame>
        <p:nvGraphicFramePr>
          <p:cNvPr id="32" name="Segnaposto contenut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552657"/>
              </p:ext>
            </p:extLst>
          </p:nvPr>
        </p:nvGraphicFramePr>
        <p:xfrm>
          <a:off x="115550" y="1711723"/>
          <a:ext cx="8865113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009">
                  <a:extLst>
                    <a:ext uri="{9D8B030D-6E8A-4147-A177-3AD203B41FA5}">
                      <a16:colId xmlns="" xmlns:a16="http://schemas.microsoft.com/office/drawing/2014/main" val="3302846389"/>
                    </a:ext>
                  </a:extLst>
                </a:gridCol>
                <a:gridCol w="7744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68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3589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246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8503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7612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5429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1578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576941">
                <a:tc>
                  <a:txBody>
                    <a:bodyPr/>
                    <a:lstStyle/>
                    <a:p>
                      <a:pPr algn="ctr"/>
                      <a:endParaRPr lang="it-IT" sz="700" b="1" dirty="0"/>
                    </a:p>
                  </a:txBody>
                  <a:tcPr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err="1" smtClean="0"/>
                        <a:t>Capex</a:t>
                      </a:r>
                      <a:r>
                        <a:rPr lang="it-IT" sz="800" b="1" dirty="0" smtClean="0"/>
                        <a:t/>
                      </a:r>
                      <a:br>
                        <a:rPr lang="it-IT" sz="800" b="1" dirty="0" smtClean="0"/>
                      </a:br>
                      <a:r>
                        <a:rPr lang="it-IT" sz="800" b="1" dirty="0" smtClean="0"/>
                        <a:t>[€]</a:t>
                      </a:r>
                      <a:endParaRPr lang="it-IT" sz="800" b="1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PBT 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senza incentivi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baseline="0" dirty="0" smtClean="0"/>
                        <a:t>[Anni] (attualizzato)(*)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PBT 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con incentivi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[Anni]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(attualizzato)(*)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IRR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senza incentivi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[%]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IRR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con incentivi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[%]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Classe</a:t>
                      </a:r>
                      <a:r>
                        <a:rPr lang="it-IT" sz="800" b="1" baseline="0" dirty="0" smtClean="0"/>
                        <a:t> energetica PRE e POST-INTERVENTI</a:t>
                      </a:r>
                      <a:endParaRPr lang="it-IT" sz="800" b="1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Risparmio Bolletta</a:t>
                      </a:r>
                      <a:endParaRPr lang="it-IT" sz="800" b="1" baseline="0" dirty="0" smtClean="0"/>
                    </a:p>
                    <a:p>
                      <a:pPr algn="ctr"/>
                      <a:r>
                        <a:rPr lang="it-IT" sz="800" b="1" baseline="0" dirty="0" smtClean="0"/>
                        <a:t>[%]</a:t>
                      </a:r>
                      <a:endParaRPr lang="it-IT" sz="800" b="1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dirty="0" smtClean="0"/>
                        <a:t>Variazione del comfort abitativo (**) e</a:t>
                      </a:r>
                      <a:r>
                        <a:rPr lang="it-IT" sz="800" b="1" baseline="0" dirty="0" smtClean="0"/>
                        <a:t> del</a:t>
                      </a:r>
                      <a:r>
                        <a:rPr lang="it-IT" sz="800" b="1" dirty="0" smtClean="0"/>
                        <a:t> valore/</a:t>
                      </a:r>
                      <a:r>
                        <a:rPr lang="it-IT" sz="800" b="1" baseline="0" dirty="0" smtClean="0"/>
                        <a:t>attrattività dell’immobile (***)</a:t>
                      </a:r>
                      <a:endParaRPr lang="it-IT" sz="800" b="1" dirty="0" smtClean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0994935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algn="ctr"/>
                      <a:r>
                        <a:rPr lang="it-IT" sz="700" b="1" dirty="0" smtClean="0"/>
                        <a:t>IMPLEMENTAZIONE 1</a:t>
                      </a:r>
                    </a:p>
                    <a:p>
                      <a:pPr algn="ctr"/>
                      <a:endParaRPr lang="it-IT" sz="700" b="1" dirty="0" smtClean="0"/>
                    </a:p>
                    <a:p>
                      <a:pPr algn="ctr"/>
                      <a:endParaRPr lang="it-IT" sz="7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2.950 €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9 anni</a:t>
                      </a:r>
                    </a:p>
                    <a:p>
                      <a:pPr algn="ctr"/>
                      <a:r>
                        <a:rPr lang="it-IT" sz="800" b="0" dirty="0" smtClean="0"/>
                        <a:t>(9</a:t>
                      </a:r>
                      <a:r>
                        <a:rPr lang="it-IT" sz="800" b="0" baseline="0" dirty="0" smtClean="0"/>
                        <a:t> </a:t>
                      </a:r>
                      <a:r>
                        <a:rPr lang="it-IT" sz="800" b="0" dirty="0" smtClean="0"/>
                        <a:t>anni)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6 anni</a:t>
                      </a:r>
                    </a:p>
                    <a:p>
                      <a:pPr algn="ctr"/>
                      <a:r>
                        <a:rPr lang="it-IT" sz="800" b="0" dirty="0" smtClean="0"/>
                        <a:t>(6 anni)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10,4%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16,6%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G </a:t>
                      </a:r>
                      <a:r>
                        <a:rPr lang="it-IT" sz="800" b="0" dirty="0" smtClean="0">
                          <a:sym typeface="Wingdings"/>
                        </a:rPr>
                        <a:t> </a:t>
                      </a:r>
                      <a:r>
                        <a:rPr lang="it-IT" sz="800" b="0" dirty="0" err="1" smtClean="0"/>
                        <a:t>F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12%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74674979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algn="ctr"/>
                      <a:r>
                        <a:rPr lang="it-IT" sz="700" b="1" baseline="0" dirty="0" smtClean="0"/>
                        <a:t>IMPLEMENTAZIONE 2</a:t>
                      </a:r>
                    </a:p>
                    <a:p>
                      <a:pPr algn="ctr"/>
                      <a:endParaRPr lang="it-IT" sz="700" b="1" baseline="0" dirty="0" smtClean="0"/>
                    </a:p>
                    <a:p>
                      <a:pPr algn="ctr"/>
                      <a:endParaRPr lang="it-IT" sz="7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3.050 €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(7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5 anni</a:t>
                      </a:r>
                    </a:p>
                    <a:p>
                      <a:pPr algn="ctr"/>
                      <a:r>
                        <a:rPr lang="it-IT" sz="800" b="0" dirty="0" smtClean="0"/>
                        <a:t>(5 anni)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13,9%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19,9%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G </a:t>
                      </a:r>
                      <a:r>
                        <a:rPr lang="it-IT" sz="800" b="0" dirty="0" smtClean="0">
                          <a:sym typeface="Wingdings"/>
                        </a:rPr>
                        <a:t> </a:t>
                      </a:r>
                      <a:r>
                        <a:rPr lang="it-IT" sz="800" b="0" dirty="0" err="1" smtClean="0"/>
                        <a:t>F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16%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50166138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algn="ctr"/>
                      <a:r>
                        <a:rPr lang="it-IT" sz="700" b="1" baseline="0" dirty="0" smtClean="0"/>
                        <a:t>IMPLEMENTAZIONE 3</a:t>
                      </a:r>
                    </a:p>
                    <a:p>
                      <a:pPr algn="ctr"/>
                      <a:endParaRPr lang="it-IT" sz="700" b="1" baseline="0" dirty="0" smtClean="0"/>
                    </a:p>
                    <a:p>
                      <a:pPr algn="ctr"/>
                      <a:endParaRPr lang="it-IT" sz="7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9.300 €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(10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7 anni</a:t>
                      </a:r>
                    </a:p>
                    <a:p>
                      <a:pPr algn="ctr"/>
                      <a:r>
                        <a:rPr lang="it-IT" sz="800" b="0" dirty="0" smtClean="0"/>
                        <a:t>(7 anni)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9,1%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14,3%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G </a:t>
                      </a:r>
                      <a:r>
                        <a:rPr lang="it-IT" sz="800" b="0" dirty="0" smtClean="0">
                          <a:sym typeface="Wingdings"/>
                        </a:rPr>
                        <a:t> </a:t>
                      </a:r>
                      <a:r>
                        <a:rPr lang="it-IT" sz="800" b="0" dirty="0" err="1" smtClean="0"/>
                        <a:t>F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22%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algn="ctr"/>
                      <a:r>
                        <a:rPr lang="it-IT" sz="700" b="1" baseline="0" dirty="0" smtClean="0"/>
                        <a:t>IMPLEMENTAZIONE 4</a:t>
                      </a:r>
                    </a:p>
                    <a:p>
                      <a:pPr algn="ctr"/>
                      <a:endParaRPr lang="it-IT" sz="700" b="1" baseline="0" dirty="0" smtClean="0"/>
                    </a:p>
                    <a:p>
                      <a:pPr algn="ctr"/>
                      <a:endParaRPr lang="it-IT" sz="7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14.100 €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(13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7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(8</a:t>
                      </a:r>
                      <a:r>
                        <a:rPr lang="it-IT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5,8%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11,4%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G </a:t>
                      </a:r>
                      <a:r>
                        <a:rPr lang="it-IT" sz="800" b="0" dirty="0" smtClean="0">
                          <a:sym typeface="Wingdings"/>
                        </a:rPr>
                        <a:t> </a:t>
                      </a:r>
                      <a:r>
                        <a:rPr lang="it-IT" sz="800" b="0" dirty="0" err="1" smtClean="0"/>
                        <a:t>F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28%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↑↑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700" b="1" baseline="0" dirty="0" smtClean="0"/>
                        <a:t>IMPLEMENTAZIONE 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700" b="1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7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20.610 €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 anni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(14 anni)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dirty="0" smtClean="0"/>
                        <a:t>8 anni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(8 anni)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4,9%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10,8%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G </a:t>
                      </a:r>
                      <a:r>
                        <a:rPr lang="it-IT" sz="800" b="0" dirty="0" smtClean="0">
                          <a:sym typeface="Wingdings"/>
                        </a:rPr>
                        <a:t> </a:t>
                      </a:r>
                      <a:r>
                        <a:rPr lang="it-IT" sz="800" b="0" dirty="0" smtClean="0"/>
                        <a:t>D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43%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↑↑↑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3" name="Gruppo 32"/>
          <p:cNvGrpSpPr/>
          <p:nvPr/>
        </p:nvGrpSpPr>
        <p:grpSpPr>
          <a:xfrm>
            <a:off x="225483" y="2599885"/>
            <a:ext cx="988637" cy="1838122"/>
            <a:chOff x="729860" y="3063714"/>
            <a:chExt cx="1536845" cy="2857378"/>
          </a:xfrm>
        </p:grpSpPr>
        <p:grpSp>
          <p:nvGrpSpPr>
            <p:cNvPr id="34" name="Gruppo 33"/>
            <p:cNvGrpSpPr/>
            <p:nvPr/>
          </p:nvGrpSpPr>
          <p:grpSpPr>
            <a:xfrm>
              <a:off x="775446" y="5605434"/>
              <a:ext cx="1491259" cy="315658"/>
              <a:chOff x="775445" y="5605433"/>
              <a:chExt cx="1491259" cy="315658"/>
            </a:xfrm>
          </p:grpSpPr>
          <p:pic>
            <p:nvPicPr>
              <p:cNvPr id="9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775445" y="5637524"/>
                <a:ext cx="172038" cy="248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97" name="Gruppo 96"/>
              <p:cNvGrpSpPr/>
              <p:nvPr/>
            </p:nvGrpSpPr>
            <p:grpSpPr>
              <a:xfrm>
                <a:off x="1023629" y="5636985"/>
                <a:ext cx="240283" cy="242122"/>
                <a:chOff x="2704872" y="5294038"/>
                <a:chExt cx="795318" cy="797422"/>
              </a:xfrm>
            </p:grpSpPr>
            <p:sp>
              <p:nvSpPr>
                <p:cNvPr id="101" name="Oval 14"/>
                <p:cNvSpPr>
                  <a:spLocks noChangeArrowheads="1"/>
                </p:cNvSpPr>
                <p:nvPr/>
              </p:nvSpPr>
              <p:spPr bwMode="auto">
                <a:xfrm>
                  <a:off x="2704872" y="5294038"/>
                  <a:ext cx="795318" cy="797422"/>
                </a:xfrm>
                <a:prstGeom prst="ellipse">
                  <a:avLst/>
                </a:prstGeom>
                <a:solidFill>
                  <a:srgbClr val="27579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102" name="Group 65"/>
                <p:cNvGrpSpPr/>
                <p:nvPr/>
              </p:nvGrpSpPr>
              <p:grpSpPr>
                <a:xfrm>
                  <a:off x="2930001" y="5411863"/>
                  <a:ext cx="345059" cy="561772"/>
                  <a:chOff x="2832100" y="2760663"/>
                  <a:chExt cx="260350" cy="423863"/>
                </a:xfrm>
              </p:grpSpPr>
              <p:sp>
                <p:nvSpPr>
                  <p:cNvPr id="103" name="Freeform 44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095625"/>
                    <a:ext cx="123825" cy="38100"/>
                  </a:xfrm>
                  <a:custGeom>
                    <a:avLst/>
                    <a:gdLst>
                      <a:gd name="T0" fmla="*/ 62 w 73"/>
                      <a:gd name="T1" fmla="*/ 22 h 22"/>
                      <a:gd name="T2" fmla="*/ 12 w 73"/>
                      <a:gd name="T3" fmla="*/ 22 h 22"/>
                      <a:gd name="T4" fmla="*/ 0 w 73"/>
                      <a:gd name="T5" fmla="*/ 11 h 22"/>
                      <a:gd name="T6" fmla="*/ 12 w 73"/>
                      <a:gd name="T7" fmla="*/ 0 h 22"/>
                      <a:gd name="T8" fmla="*/ 62 w 73"/>
                      <a:gd name="T9" fmla="*/ 0 h 22"/>
                      <a:gd name="T10" fmla="*/ 73 w 73"/>
                      <a:gd name="T11" fmla="*/ 11 h 22"/>
                      <a:gd name="T12" fmla="*/ 62 w 73"/>
                      <a:gd name="T13" fmla="*/ 22 h 22"/>
                      <a:gd name="T14" fmla="*/ 12 w 73"/>
                      <a:gd name="T15" fmla="*/ 5 h 22"/>
                      <a:gd name="T16" fmla="*/ 5 w 73"/>
                      <a:gd name="T17" fmla="*/ 11 h 22"/>
                      <a:gd name="T18" fmla="*/ 12 w 73"/>
                      <a:gd name="T19" fmla="*/ 18 h 22"/>
                      <a:gd name="T20" fmla="*/ 62 w 73"/>
                      <a:gd name="T21" fmla="*/ 18 h 22"/>
                      <a:gd name="T22" fmla="*/ 69 w 73"/>
                      <a:gd name="T23" fmla="*/ 11 h 22"/>
                      <a:gd name="T24" fmla="*/ 62 w 73"/>
                      <a:gd name="T25" fmla="*/ 5 h 22"/>
                      <a:gd name="T26" fmla="*/ 12 w 73"/>
                      <a:gd name="T27" fmla="*/ 5 h 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2">
                        <a:moveTo>
                          <a:pt x="62" y="22"/>
                        </a:moveTo>
                        <a:cubicBezTo>
                          <a:pt x="12" y="22"/>
                          <a:pt x="12" y="22"/>
                          <a:pt x="12" y="22"/>
                        </a:cubicBezTo>
                        <a:cubicBezTo>
                          <a:pt x="6" y="22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2"/>
                          <a:pt x="62" y="22"/>
                        </a:cubicBezTo>
                        <a:close/>
                        <a:moveTo>
                          <a:pt x="12" y="5"/>
                        </a:moveTo>
                        <a:cubicBezTo>
                          <a:pt x="8" y="5"/>
                          <a:pt x="5" y="7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7"/>
                          <a:pt x="66" y="5"/>
                          <a:pt x="62" y="5"/>
                        </a:cubicBezTo>
                        <a:lnTo>
                          <a:pt x="12" y="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" name="Freeform 45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127375"/>
                    <a:ext cx="123825" cy="36513"/>
                  </a:xfrm>
                  <a:custGeom>
                    <a:avLst/>
                    <a:gdLst>
                      <a:gd name="T0" fmla="*/ 62 w 73"/>
                      <a:gd name="T1" fmla="*/ 22 h 22"/>
                      <a:gd name="T2" fmla="*/ 12 w 73"/>
                      <a:gd name="T3" fmla="*/ 22 h 22"/>
                      <a:gd name="T4" fmla="*/ 0 w 73"/>
                      <a:gd name="T5" fmla="*/ 11 h 22"/>
                      <a:gd name="T6" fmla="*/ 12 w 73"/>
                      <a:gd name="T7" fmla="*/ 0 h 22"/>
                      <a:gd name="T8" fmla="*/ 62 w 73"/>
                      <a:gd name="T9" fmla="*/ 0 h 22"/>
                      <a:gd name="T10" fmla="*/ 73 w 73"/>
                      <a:gd name="T11" fmla="*/ 11 h 22"/>
                      <a:gd name="T12" fmla="*/ 62 w 73"/>
                      <a:gd name="T13" fmla="*/ 22 h 22"/>
                      <a:gd name="T14" fmla="*/ 12 w 73"/>
                      <a:gd name="T15" fmla="*/ 4 h 22"/>
                      <a:gd name="T16" fmla="*/ 5 w 73"/>
                      <a:gd name="T17" fmla="*/ 11 h 22"/>
                      <a:gd name="T18" fmla="*/ 12 w 73"/>
                      <a:gd name="T19" fmla="*/ 18 h 22"/>
                      <a:gd name="T20" fmla="*/ 62 w 73"/>
                      <a:gd name="T21" fmla="*/ 18 h 22"/>
                      <a:gd name="T22" fmla="*/ 69 w 73"/>
                      <a:gd name="T23" fmla="*/ 11 h 22"/>
                      <a:gd name="T24" fmla="*/ 62 w 73"/>
                      <a:gd name="T25" fmla="*/ 4 h 22"/>
                      <a:gd name="T26" fmla="*/ 12 w 73"/>
                      <a:gd name="T27" fmla="*/ 4 h 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2">
                        <a:moveTo>
                          <a:pt x="62" y="22"/>
                        </a:moveTo>
                        <a:cubicBezTo>
                          <a:pt x="12" y="22"/>
                          <a:pt x="12" y="22"/>
                          <a:pt x="12" y="22"/>
                        </a:cubicBezTo>
                        <a:cubicBezTo>
                          <a:pt x="6" y="22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2"/>
                          <a:pt x="62" y="22"/>
                        </a:cubicBezTo>
                        <a:close/>
                        <a:moveTo>
                          <a:pt x="12" y="4"/>
                        </a:moveTo>
                        <a:cubicBezTo>
                          <a:pt x="8" y="4"/>
                          <a:pt x="5" y="7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7"/>
                          <a:pt x="66" y="4"/>
                          <a:pt x="62" y="4"/>
                        </a:cubicBezTo>
                        <a:lnTo>
                          <a:pt x="12" y="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5" name="Freeform 46"/>
                  <p:cNvSpPr>
                    <a:spLocks/>
                  </p:cNvSpPr>
                  <p:nvPr/>
                </p:nvSpPr>
                <p:spPr bwMode="auto">
                  <a:xfrm>
                    <a:off x="2921000" y="3157538"/>
                    <a:ext cx="80963" cy="26988"/>
                  </a:xfrm>
                  <a:custGeom>
                    <a:avLst/>
                    <a:gdLst>
                      <a:gd name="T0" fmla="*/ 24 w 48"/>
                      <a:gd name="T1" fmla="*/ 16 h 16"/>
                      <a:gd name="T2" fmla="*/ 0 w 48"/>
                      <a:gd name="T3" fmla="*/ 2 h 16"/>
                      <a:gd name="T4" fmla="*/ 2 w 48"/>
                      <a:gd name="T5" fmla="*/ 0 h 16"/>
                      <a:gd name="T6" fmla="*/ 4 w 48"/>
                      <a:gd name="T7" fmla="*/ 2 h 16"/>
                      <a:gd name="T8" fmla="*/ 24 w 48"/>
                      <a:gd name="T9" fmla="*/ 11 h 16"/>
                      <a:gd name="T10" fmla="*/ 43 w 48"/>
                      <a:gd name="T11" fmla="*/ 2 h 16"/>
                      <a:gd name="T12" fmla="*/ 46 w 48"/>
                      <a:gd name="T13" fmla="*/ 0 h 16"/>
                      <a:gd name="T14" fmla="*/ 48 w 48"/>
                      <a:gd name="T15" fmla="*/ 2 h 16"/>
                      <a:gd name="T16" fmla="*/ 24 w 48"/>
                      <a:gd name="T17" fmla="*/ 16 h 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48" h="16">
                        <a:moveTo>
                          <a:pt x="24" y="16"/>
                        </a:moveTo>
                        <a:cubicBezTo>
                          <a:pt x="10" y="16"/>
                          <a:pt x="0" y="10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3" y="0"/>
                          <a:pt x="4" y="1"/>
                          <a:pt x="4" y="2"/>
                        </a:cubicBezTo>
                        <a:cubicBezTo>
                          <a:pt x="4" y="6"/>
                          <a:pt x="12" y="11"/>
                          <a:pt x="24" y="11"/>
                        </a:cubicBezTo>
                        <a:cubicBezTo>
                          <a:pt x="35" y="11"/>
                          <a:pt x="43" y="6"/>
                          <a:pt x="43" y="2"/>
                        </a:cubicBezTo>
                        <a:cubicBezTo>
                          <a:pt x="43" y="1"/>
                          <a:pt x="44" y="0"/>
                          <a:pt x="46" y="0"/>
                        </a:cubicBezTo>
                        <a:cubicBezTo>
                          <a:pt x="47" y="0"/>
                          <a:pt x="48" y="1"/>
                          <a:pt x="48" y="2"/>
                        </a:cubicBezTo>
                        <a:cubicBezTo>
                          <a:pt x="48" y="10"/>
                          <a:pt x="37" y="16"/>
                          <a:pt x="24" y="1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6" name="Freeform 47"/>
                  <p:cNvSpPr>
                    <a:spLocks noEditPoints="1"/>
                  </p:cNvSpPr>
                  <p:nvPr/>
                </p:nvSpPr>
                <p:spPr bwMode="auto">
                  <a:xfrm>
                    <a:off x="2832100" y="2760663"/>
                    <a:ext cx="260350" cy="314325"/>
                  </a:xfrm>
                  <a:custGeom>
                    <a:avLst/>
                    <a:gdLst>
                      <a:gd name="T0" fmla="*/ 101 w 154"/>
                      <a:gd name="T1" fmla="*/ 185 h 185"/>
                      <a:gd name="T2" fmla="*/ 53 w 154"/>
                      <a:gd name="T3" fmla="*/ 185 h 185"/>
                      <a:gd name="T4" fmla="*/ 32 w 154"/>
                      <a:gd name="T5" fmla="*/ 164 h 185"/>
                      <a:gd name="T6" fmla="*/ 32 w 154"/>
                      <a:gd name="T7" fmla="*/ 149 h 185"/>
                      <a:gd name="T8" fmla="*/ 22 w 154"/>
                      <a:gd name="T9" fmla="*/ 130 h 185"/>
                      <a:gd name="T10" fmla="*/ 0 w 154"/>
                      <a:gd name="T11" fmla="*/ 77 h 185"/>
                      <a:gd name="T12" fmla="*/ 77 w 154"/>
                      <a:gd name="T13" fmla="*/ 0 h 185"/>
                      <a:gd name="T14" fmla="*/ 154 w 154"/>
                      <a:gd name="T15" fmla="*/ 77 h 185"/>
                      <a:gd name="T16" fmla="*/ 132 w 154"/>
                      <a:gd name="T17" fmla="*/ 130 h 185"/>
                      <a:gd name="T18" fmla="*/ 122 w 154"/>
                      <a:gd name="T19" fmla="*/ 149 h 185"/>
                      <a:gd name="T20" fmla="*/ 122 w 154"/>
                      <a:gd name="T21" fmla="*/ 164 h 185"/>
                      <a:gd name="T22" fmla="*/ 101 w 154"/>
                      <a:gd name="T23" fmla="*/ 185 h 185"/>
                      <a:gd name="T24" fmla="*/ 77 w 154"/>
                      <a:gd name="T25" fmla="*/ 5 h 185"/>
                      <a:gd name="T26" fmla="*/ 5 w 154"/>
                      <a:gd name="T27" fmla="*/ 77 h 185"/>
                      <a:gd name="T28" fmla="*/ 25 w 154"/>
                      <a:gd name="T29" fmla="*/ 127 h 185"/>
                      <a:gd name="T30" fmla="*/ 36 w 154"/>
                      <a:gd name="T31" fmla="*/ 149 h 185"/>
                      <a:gd name="T32" fmla="*/ 36 w 154"/>
                      <a:gd name="T33" fmla="*/ 164 h 185"/>
                      <a:gd name="T34" fmla="*/ 53 w 154"/>
                      <a:gd name="T35" fmla="*/ 180 h 185"/>
                      <a:gd name="T36" fmla="*/ 101 w 154"/>
                      <a:gd name="T37" fmla="*/ 180 h 185"/>
                      <a:gd name="T38" fmla="*/ 117 w 154"/>
                      <a:gd name="T39" fmla="*/ 164 h 185"/>
                      <a:gd name="T40" fmla="*/ 117 w 154"/>
                      <a:gd name="T41" fmla="*/ 149 h 185"/>
                      <a:gd name="T42" fmla="*/ 129 w 154"/>
                      <a:gd name="T43" fmla="*/ 127 h 185"/>
                      <a:gd name="T44" fmla="*/ 149 w 154"/>
                      <a:gd name="T45" fmla="*/ 77 h 185"/>
                      <a:gd name="T46" fmla="*/ 77 w 154"/>
                      <a:gd name="T47" fmla="*/ 5 h 1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154" h="185">
                        <a:moveTo>
                          <a:pt x="101" y="185"/>
                        </a:moveTo>
                        <a:cubicBezTo>
                          <a:pt x="53" y="185"/>
                          <a:pt x="53" y="185"/>
                          <a:pt x="53" y="185"/>
                        </a:cubicBezTo>
                        <a:cubicBezTo>
                          <a:pt x="41" y="185"/>
                          <a:pt x="32" y="175"/>
                          <a:pt x="32" y="164"/>
                        </a:cubicBezTo>
                        <a:cubicBezTo>
                          <a:pt x="32" y="149"/>
                          <a:pt x="32" y="149"/>
                          <a:pt x="32" y="149"/>
                        </a:cubicBezTo>
                        <a:cubicBezTo>
                          <a:pt x="32" y="141"/>
                          <a:pt x="28" y="137"/>
                          <a:pt x="22" y="130"/>
                        </a:cubicBezTo>
                        <a:cubicBezTo>
                          <a:pt x="8" y="117"/>
                          <a:pt x="0" y="97"/>
                          <a:pt x="0" y="77"/>
                        </a:cubicBezTo>
                        <a:cubicBezTo>
                          <a:pt x="0" y="34"/>
                          <a:pt x="34" y="0"/>
                          <a:pt x="77" y="0"/>
                        </a:cubicBezTo>
                        <a:cubicBezTo>
                          <a:pt x="119" y="0"/>
                          <a:pt x="154" y="34"/>
                          <a:pt x="154" y="77"/>
                        </a:cubicBezTo>
                        <a:cubicBezTo>
                          <a:pt x="154" y="97"/>
                          <a:pt x="146" y="117"/>
                          <a:pt x="132" y="130"/>
                        </a:cubicBezTo>
                        <a:cubicBezTo>
                          <a:pt x="125" y="137"/>
                          <a:pt x="122" y="141"/>
                          <a:pt x="122" y="149"/>
                        </a:cubicBezTo>
                        <a:cubicBezTo>
                          <a:pt x="122" y="164"/>
                          <a:pt x="122" y="164"/>
                          <a:pt x="122" y="164"/>
                        </a:cubicBezTo>
                        <a:cubicBezTo>
                          <a:pt x="122" y="175"/>
                          <a:pt x="113" y="185"/>
                          <a:pt x="101" y="185"/>
                        </a:cubicBezTo>
                        <a:close/>
                        <a:moveTo>
                          <a:pt x="77" y="5"/>
                        </a:moveTo>
                        <a:cubicBezTo>
                          <a:pt x="37" y="5"/>
                          <a:pt x="5" y="37"/>
                          <a:pt x="5" y="77"/>
                        </a:cubicBezTo>
                        <a:cubicBezTo>
                          <a:pt x="5" y="96"/>
                          <a:pt x="12" y="114"/>
                          <a:pt x="25" y="127"/>
                        </a:cubicBezTo>
                        <a:cubicBezTo>
                          <a:pt x="32" y="134"/>
                          <a:pt x="36" y="140"/>
                          <a:pt x="36" y="149"/>
                        </a:cubicBezTo>
                        <a:cubicBezTo>
                          <a:pt x="36" y="164"/>
                          <a:pt x="36" y="164"/>
                          <a:pt x="36" y="164"/>
                        </a:cubicBezTo>
                        <a:cubicBezTo>
                          <a:pt x="36" y="173"/>
                          <a:pt x="44" y="180"/>
                          <a:pt x="53" y="180"/>
                        </a:cubicBezTo>
                        <a:cubicBezTo>
                          <a:pt x="101" y="180"/>
                          <a:pt x="101" y="180"/>
                          <a:pt x="101" y="180"/>
                        </a:cubicBezTo>
                        <a:cubicBezTo>
                          <a:pt x="110" y="180"/>
                          <a:pt x="117" y="173"/>
                          <a:pt x="117" y="164"/>
                        </a:cubicBezTo>
                        <a:cubicBezTo>
                          <a:pt x="117" y="149"/>
                          <a:pt x="117" y="149"/>
                          <a:pt x="117" y="149"/>
                        </a:cubicBezTo>
                        <a:cubicBezTo>
                          <a:pt x="117" y="140"/>
                          <a:pt x="122" y="134"/>
                          <a:pt x="129" y="127"/>
                        </a:cubicBezTo>
                        <a:cubicBezTo>
                          <a:pt x="142" y="114"/>
                          <a:pt x="149" y="96"/>
                          <a:pt x="149" y="77"/>
                        </a:cubicBezTo>
                        <a:cubicBezTo>
                          <a:pt x="149" y="37"/>
                          <a:pt x="117" y="5"/>
                          <a:pt x="77" y="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7" name="Freeform 48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065463"/>
                    <a:ext cx="123825" cy="39688"/>
                  </a:xfrm>
                  <a:custGeom>
                    <a:avLst/>
                    <a:gdLst>
                      <a:gd name="T0" fmla="*/ 62 w 73"/>
                      <a:gd name="T1" fmla="*/ 23 h 23"/>
                      <a:gd name="T2" fmla="*/ 12 w 73"/>
                      <a:gd name="T3" fmla="*/ 23 h 23"/>
                      <a:gd name="T4" fmla="*/ 0 w 73"/>
                      <a:gd name="T5" fmla="*/ 11 h 23"/>
                      <a:gd name="T6" fmla="*/ 12 w 73"/>
                      <a:gd name="T7" fmla="*/ 0 h 23"/>
                      <a:gd name="T8" fmla="*/ 62 w 73"/>
                      <a:gd name="T9" fmla="*/ 0 h 23"/>
                      <a:gd name="T10" fmla="*/ 73 w 73"/>
                      <a:gd name="T11" fmla="*/ 11 h 23"/>
                      <a:gd name="T12" fmla="*/ 62 w 73"/>
                      <a:gd name="T13" fmla="*/ 23 h 23"/>
                      <a:gd name="T14" fmla="*/ 12 w 73"/>
                      <a:gd name="T15" fmla="*/ 5 h 23"/>
                      <a:gd name="T16" fmla="*/ 5 w 73"/>
                      <a:gd name="T17" fmla="*/ 11 h 23"/>
                      <a:gd name="T18" fmla="*/ 12 w 73"/>
                      <a:gd name="T19" fmla="*/ 18 h 23"/>
                      <a:gd name="T20" fmla="*/ 62 w 73"/>
                      <a:gd name="T21" fmla="*/ 18 h 23"/>
                      <a:gd name="T22" fmla="*/ 69 w 73"/>
                      <a:gd name="T23" fmla="*/ 11 h 23"/>
                      <a:gd name="T24" fmla="*/ 62 w 73"/>
                      <a:gd name="T25" fmla="*/ 5 h 23"/>
                      <a:gd name="T26" fmla="*/ 12 w 73"/>
                      <a:gd name="T27" fmla="*/ 5 h 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3">
                        <a:moveTo>
                          <a:pt x="62" y="23"/>
                        </a:moveTo>
                        <a:cubicBezTo>
                          <a:pt x="12" y="23"/>
                          <a:pt x="12" y="23"/>
                          <a:pt x="12" y="23"/>
                        </a:cubicBezTo>
                        <a:cubicBezTo>
                          <a:pt x="6" y="23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3"/>
                          <a:pt x="62" y="23"/>
                        </a:cubicBezTo>
                        <a:close/>
                        <a:moveTo>
                          <a:pt x="12" y="5"/>
                        </a:moveTo>
                        <a:cubicBezTo>
                          <a:pt x="8" y="5"/>
                          <a:pt x="5" y="8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8"/>
                          <a:pt x="66" y="5"/>
                          <a:pt x="62" y="5"/>
                        </a:cubicBezTo>
                        <a:lnTo>
                          <a:pt x="12" y="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pic>
            <p:nvPicPr>
              <p:cNvPr id="98" name="Picture 8"/>
              <p:cNvPicPr>
                <a:picLocks noChangeAspect="1" noChangeArrowheads="1"/>
              </p:cNvPicPr>
              <p:nvPr/>
            </p:nvPicPr>
            <p:blipFill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1694783" y="5605433"/>
                <a:ext cx="278362" cy="312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99" name="Picture 7"/>
              <p:cNvPicPr>
                <a:picLocks noChangeAspect="1" noChangeArrowheads="1"/>
              </p:cNvPicPr>
              <p:nvPr/>
            </p:nvPicPr>
            <p:blipFill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60114" y="5643281"/>
                <a:ext cx="206590" cy="2778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00" name="Picture 5"/>
              <p:cNvPicPr>
                <a:picLocks noChangeAspect="1" noChangeArrowheads="1"/>
              </p:cNvPicPr>
              <p:nvPr/>
            </p:nvPicPr>
            <p:blipFill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1365338" y="5605433"/>
                <a:ext cx="226978" cy="3052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35" name="Gruppo 34"/>
            <p:cNvGrpSpPr/>
            <p:nvPr/>
          </p:nvGrpSpPr>
          <p:grpSpPr>
            <a:xfrm>
              <a:off x="729860" y="3063714"/>
              <a:ext cx="1239949" cy="2234132"/>
              <a:chOff x="729860" y="3063714"/>
              <a:chExt cx="1239948" cy="2234132"/>
            </a:xfrm>
          </p:grpSpPr>
          <p:grpSp>
            <p:nvGrpSpPr>
              <p:cNvPr id="36" name="Gruppo 35"/>
              <p:cNvGrpSpPr/>
              <p:nvPr/>
            </p:nvGrpSpPr>
            <p:grpSpPr>
              <a:xfrm>
                <a:off x="772108" y="4330561"/>
                <a:ext cx="816871" cy="305226"/>
                <a:chOff x="772108" y="4330561"/>
                <a:chExt cx="816871" cy="305226"/>
              </a:xfrm>
            </p:grpSpPr>
            <p:pic>
              <p:nvPicPr>
                <p:cNvPr id="61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72108" y="4362652"/>
                  <a:ext cx="172038" cy="2488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66" name="Gruppo 65"/>
                <p:cNvGrpSpPr/>
                <p:nvPr/>
              </p:nvGrpSpPr>
              <p:grpSpPr>
                <a:xfrm>
                  <a:off x="1020292" y="4362113"/>
                  <a:ext cx="240283" cy="242122"/>
                  <a:chOff x="2704872" y="5294038"/>
                  <a:chExt cx="795318" cy="797422"/>
                </a:xfrm>
              </p:grpSpPr>
              <p:sp>
                <p:nvSpPr>
                  <p:cNvPr id="77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5294038"/>
                    <a:ext cx="795318" cy="797422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90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91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3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5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pic>
              <p:nvPicPr>
                <p:cNvPr id="76" name="Picture 5"/>
                <p:cNvPicPr>
                  <a:picLocks noChangeAspect="1" noChangeArrowheads="1"/>
                </p:cNvPicPr>
                <p:nvPr/>
              </p:nvPicPr>
              <p:blipFill>
                <a:blip r:embed="rId5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362001" y="4330561"/>
                  <a:ext cx="226978" cy="3052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38" name="Gruppo 37"/>
              <p:cNvGrpSpPr/>
              <p:nvPr/>
            </p:nvGrpSpPr>
            <p:grpSpPr>
              <a:xfrm>
                <a:off x="772108" y="4985648"/>
                <a:ext cx="1197700" cy="312198"/>
                <a:chOff x="772108" y="4985648"/>
                <a:chExt cx="1197700" cy="312198"/>
              </a:xfrm>
            </p:grpSpPr>
            <p:pic>
              <p:nvPicPr>
                <p:cNvPr id="50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72108" y="5017739"/>
                  <a:ext cx="172038" cy="2488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51" name="Gruppo 50"/>
                <p:cNvGrpSpPr/>
                <p:nvPr/>
              </p:nvGrpSpPr>
              <p:grpSpPr>
                <a:xfrm>
                  <a:off x="1020292" y="5017200"/>
                  <a:ext cx="240283" cy="242122"/>
                  <a:chOff x="2704872" y="5294038"/>
                  <a:chExt cx="795318" cy="797422"/>
                </a:xfrm>
              </p:grpSpPr>
              <p:sp>
                <p:nvSpPr>
                  <p:cNvPr id="54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5294038"/>
                    <a:ext cx="795318" cy="797422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55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56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7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pic>
              <p:nvPicPr>
                <p:cNvPr id="52" name="Picture 8"/>
                <p:cNvPicPr>
                  <a:picLocks noChangeAspect="1" noChangeArrowheads="1"/>
                </p:cNvPicPr>
                <p:nvPr/>
              </p:nvPicPr>
              <p:blipFill>
                <a:blip r:embed="rId3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691446" y="4985648"/>
                  <a:ext cx="278362" cy="3121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3" name="Picture 5"/>
                <p:cNvPicPr>
                  <a:picLocks noChangeAspect="1" noChangeArrowheads="1"/>
                </p:cNvPicPr>
                <p:nvPr/>
              </p:nvPicPr>
              <p:blipFill>
                <a:blip r:embed="rId5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362001" y="4985648"/>
                  <a:ext cx="226978" cy="3052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39" name="Gruppo 38"/>
              <p:cNvGrpSpPr/>
              <p:nvPr/>
            </p:nvGrpSpPr>
            <p:grpSpPr>
              <a:xfrm>
                <a:off x="729860" y="3737305"/>
                <a:ext cx="488467" cy="249343"/>
                <a:chOff x="729860" y="3737305"/>
                <a:chExt cx="488467" cy="249343"/>
              </a:xfrm>
            </p:grpSpPr>
            <p:pic>
              <p:nvPicPr>
                <p:cNvPr id="41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29860" y="3737844"/>
                  <a:ext cx="172038" cy="2488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42" name="Gruppo 41"/>
                <p:cNvGrpSpPr/>
                <p:nvPr/>
              </p:nvGrpSpPr>
              <p:grpSpPr>
                <a:xfrm>
                  <a:off x="978044" y="3737305"/>
                  <a:ext cx="240283" cy="242122"/>
                  <a:chOff x="2704872" y="5294038"/>
                  <a:chExt cx="795318" cy="797422"/>
                </a:xfrm>
              </p:grpSpPr>
              <p:sp>
                <p:nvSpPr>
                  <p:cNvPr id="43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5294038"/>
                    <a:ext cx="795318" cy="797422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44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45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6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7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9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</p:grpSp>
          <p:pic>
            <p:nvPicPr>
              <p:cNvPr id="40" name="Picture 2"/>
              <p:cNvPicPr>
                <a:picLocks noChangeAspect="1" noChangeArrowheads="1"/>
              </p:cNvPicPr>
              <p:nvPr/>
            </p:nvPicPr>
            <p:blipFill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760764" y="3063714"/>
                <a:ext cx="172038" cy="248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08" name="CasellaDiTesto 107"/>
          <p:cNvSpPr txBox="1"/>
          <p:nvPr/>
        </p:nvSpPr>
        <p:spPr>
          <a:xfrm>
            <a:off x="115550" y="4437287"/>
            <a:ext cx="8865113" cy="478928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 * Nota: Investimento Full </a:t>
            </a:r>
            <a:r>
              <a:rPr lang="it-IT" sz="700" dirty="0" err="1" smtClean="0">
                <a:latin typeface="Helvetica Neue" charset="0"/>
                <a:ea typeface="Helvetica Neue" charset="0"/>
                <a:cs typeface="Helvetica Neue" charset="0"/>
              </a:rPr>
              <a:t>Equity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, tasso di attualizzazione 1%</a:t>
            </a:r>
          </a:p>
          <a:p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** Nota: Indice qualitativo su scala basso/medio/alto. Per la definizione del parametro relativo al confort abitativo sono stati valutati 4 fattori: temperatura; grado di umidità dell’aria, performance acustica e luminosità.</a:t>
            </a:r>
          </a:p>
          <a:p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*** </a:t>
            </a:r>
            <a:r>
              <a:rPr lang="it-IT" sz="700" dirty="0">
                <a:latin typeface="Helvetica Neue" charset="0"/>
                <a:ea typeface="Helvetica Neue" charset="0"/>
                <a:cs typeface="Helvetica Neue" charset="0"/>
              </a:rPr>
              <a:t>Nota: Indice qualitativo su scala basso/medio/alto. 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Per </a:t>
            </a:r>
            <a:r>
              <a:rPr lang="it-IT" sz="700" dirty="0">
                <a:latin typeface="Helvetica Neue" charset="0"/>
                <a:ea typeface="Helvetica Neue" charset="0"/>
                <a:cs typeface="Helvetica Neue" charset="0"/>
              </a:rPr>
              <a:t>la definizione del parametro relativo al 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valore </a:t>
            </a:r>
            <a:r>
              <a:rPr lang="it-IT" sz="700" dirty="0">
                <a:latin typeface="Helvetica Neue" charset="0"/>
                <a:ea typeface="Helvetica Neue" charset="0"/>
                <a:cs typeface="Helvetica Neue" charset="0"/>
              </a:rPr>
              <a:t>ed attrattività dell’immobile 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sono </a:t>
            </a:r>
            <a:r>
              <a:rPr lang="it-IT" sz="700" dirty="0">
                <a:latin typeface="Helvetica Neue" charset="0"/>
                <a:ea typeface="Helvetica Neue" charset="0"/>
                <a:cs typeface="Helvetica Neue" charset="0"/>
              </a:rPr>
              <a:t>stati 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valutati 2 fattori: la variazione della classe energetica e del comfort abitativo</a:t>
            </a:r>
            <a:endParaRPr lang="it-IT" sz="7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09" name="Rettangolo 108"/>
          <p:cNvSpPr/>
          <p:nvPr/>
        </p:nvSpPr>
        <p:spPr>
          <a:xfrm>
            <a:off x="3633554" y="1306093"/>
            <a:ext cx="2102372" cy="320541"/>
          </a:xfrm>
          <a:prstGeom prst="rect">
            <a:avLst/>
          </a:prstGeom>
          <a:solidFill>
            <a:srgbClr val="2757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NORD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447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38909" y="1694795"/>
            <a:ext cx="6834909" cy="2877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38909" y="1801091"/>
            <a:ext cx="734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25482" y="950859"/>
            <a:ext cx="89185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Gli </a:t>
            </a:r>
            <a:r>
              <a:rPr lang="it-IT" sz="1500" b="1" cap="small" dirty="0">
                <a:solidFill>
                  <a:srgbClr val="0B5EB1"/>
                </a:solidFill>
                <a:latin typeface="HelveticaNeueLT Std Bold"/>
              </a:rPr>
              <a:t>effetti delle soluzioni d’innovazione energetica: “Residenziale - villetta”</a:t>
            </a:r>
          </a:p>
        </p:txBody>
      </p:sp>
      <p:graphicFrame>
        <p:nvGraphicFramePr>
          <p:cNvPr id="32" name="Segnaposto contenut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9251533"/>
              </p:ext>
            </p:extLst>
          </p:nvPr>
        </p:nvGraphicFramePr>
        <p:xfrm>
          <a:off x="115550" y="1711723"/>
          <a:ext cx="8865113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009">
                  <a:extLst>
                    <a:ext uri="{9D8B030D-6E8A-4147-A177-3AD203B41FA5}">
                      <a16:colId xmlns="" xmlns:a16="http://schemas.microsoft.com/office/drawing/2014/main" val="3302846389"/>
                    </a:ext>
                  </a:extLst>
                </a:gridCol>
                <a:gridCol w="7744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68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3589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246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8503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7612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5429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1578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576941">
                <a:tc>
                  <a:txBody>
                    <a:bodyPr/>
                    <a:lstStyle/>
                    <a:p>
                      <a:pPr algn="ctr"/>
                      <a:endParaRPr lang="it-IT" sz="700" b="1" dirty="0"/>
                    </a:p>
                  </a:txBody>
                  <a:tcPr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err="1" smtClean="0"/>
                        <a:t>Capex</a:t>
                      </a:r>
                      <a:r>
                        <a:rPr lang="it-IT" sz="800" b="1" dirty="0" smtClean="0"/>
                        <a:t/>
                      </a:r>
                      <a:br>
                        <a:rPr lang="it-IT" sz="800" b="1" dirty="0" smtClean="0"/>
                      </a:br>
                      <a:r>
                        <a:rPr lang="it-IT" sz="800" b="1" dirty="0" smtClean="0"/>
                        <a:t>[€]</a:t>
                      </a:r>
                      <a:endParaRPr lang="it-IT" sz="800" b="1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PBT 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senza incentivi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baseline="0" dirty="0" smtClean="0"/>
                        <a:t>[Anni] (attualizzato)(*)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PBT 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con incentivi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[Anni]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(attualizzato)(*)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IRR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senza incentivi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[%]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IRR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con incentivi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[%]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Classe</a:t>
                      </a:r>
                      <a:r>
                        <a:rPr lang="it-IT" sz="800" b="1" baseline="0" dirty="0" smtClean="0"/>
                        <a:t> energetica PRE e POST-INTERVENTI</a:t>
                      </a:r>
                      <a:endParaRPr lang="it-IT" sz="800" b="1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Risparmio Bolletta</a:t>
                      </a:r>
                      <a:endParaRPr lang="it-IT" sz="800" b="1" baseline="0" dirty="0" smtClean="0"/>
                    </a:p>
                    <a:p>
                      <a:pPr algn="ctr"/>
                      <a:r>
                        <a:rPr lang="it-IT" sz="800" b="1" baseline="0" dirty="0" smtClean="0"/>
                        <a:t>[%]</a:t>
                      </a:r>
                      <a:endParaRPr lang="it-IT" sz="800" b="1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dirty="0" smtClean="0"/>
                        <a:t>Variazione del comfort abitativo (**) e</a:t>
                      </a:r>
                      <a:r>
                        <a:rPr lang="it-IT" sz="800" b="1" baseline="0" dirty="0" smtClean="0"/>
                        <a:t> del</a:t>
                      </a:r>
                      <a:r>
                        <a:rPr lang="it-IT" sz="800" b="1" dirty="0" smtClean="0"/>
                        <a:t> valore/</a:t>
                      </a:r>
                      <a:r>
                        <a:rPr lang="it-IT" sz="800" b="1" baseline="0" dirty="0" smtClean="0"/>
                        <a:t>attrattività dell’immobile (***)</a:t>
                      </a:r>
                      <a:endParaRPr lang="it-IT" sz="800" b="1" dirty="0" smtClean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0994935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algn="ctr"/>
                      <a:r>
                        <a:rPr lang="it-IT" sz="700" b="1" dirty="0" smtClean="0"/>
                        <a:t>IMPLEMENTAZIONE 1</a:t>
                      </a:r>
                    </a:p>
                    <a:p>
                      <a:pPr algn="ctr"/>
                      <a:endParaRPr lang="it-IT" sz="700" b="1" dirty="0" smtClean="0"/>
                    </a:p>
                    <a:p>
                      <a:pPr algn="ctr"/>
                      <a:endParaRPr lang="it-IT" sz="7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2.950 €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9 anni</a:t>
                      </a:r>
                    </a:p>
                    <a:p>
                      <a:pPr algn="ctr"/>
                      <a:r>
                        <a:rPr lang="it-IT" sz="800" b="0" dirty="0" smtClean="0"/>
                        <a:t>(9</a:t>
                      </a:r>
                      <a:r>
                        <a:rPr lang="it-IT" sz="800" b="0" baseline="0" dirty="0" smtClean="0"/>
                        <a:t> </a:t>
                      </a:r>
                      <a:r>
                        <a:rPr lang="it-IT" sz="800" b="0" dirty="0" smtClean="0"/>
                        <a:t>anni)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6 anni</a:t>
                      </a:r>
                    </a:p>
                    <a:p>
                      <a:pPr algn="ctr"/>
                      <a:r>
                        <a:rPr lang="it-IT" sz="800" b="0" dirty="0" smtClean="0"/>
                        <a:t>(6 anni)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10,4%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16,6%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G </a:t>
                      </a:r>
                      <a:r>
                        <a:rPr lang="it-IT" sz="800" b="0" dirty="0" smtClean="0">
                          <a:sym typeface="Wingdings"/>
                        </a:rPr>
                        <a:t> </a:t>
                      </a:r>
                      <a:r>
                        <a:rPr lang="it-IT" sz="800" b="0" dirty="0" err="1" smtClean="0"/>
                        <a:t>F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12%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74674979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algn="ctr"/>
                      <a:r>
                        <a:rPr lang="it-IT" sz="700" b="1" baseline="0" dirty="0" smtClean="0"/>
                        <a:t>IMPLEMENTAZIONE 2</a:t>
                      </a:r>
                    </a:p>
                    <a:p>
                      <a:pPr algn="ctr"/>
                      <a:endParaRPr lang="it-IT" sz="700" b="1" baseline="0" dirty="0" smtClean="0"/>
                    </a:p>
                    <a:p>
                      <a:pPr algn="ctr"/>
                      <a:endParaRPr lang="it-IT" sz="7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3.050 €</a:t>
                      </a:r>
                      <a:endParaRPr lang="it-IT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(7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5 anni</a:t>
                      </a:r>
                    </a:p>
                    <a:p>
                      <a:pPr algn="ctr"/>
                      <a:r>
                        <a:rPr lang="it-IT" sz="800" b="0" dirty="0" smtClean="0"/>
                        <a:t>(5 anni)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13,9%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19,9%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G </a:t>
                      </a:r>
                      <a:r>
                        <a:rPr lang="it-IT" sz="800" b="0" dirty="0" smtClean="0">
                          <a:sym typeface="Wingdings"/>
                        </a:rPr>
                        <a:t> </a:t>
                      </a:r>
                      <a:r>
                        <a:rPr lang="it-IT" sz="800" b="0" dirty="0" err="1" smtClean="0"/>
                        <a:t>F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16%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50166138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algn="ctr"/>
                      <a:r>
                        <a:rPr lang="it-IT" sz="700" b="1" baseline="0" dirty="0" smtClean="0"/>
                        <a:t>IMPLEMENTAZIONE 3</a:t>
                      </a:r>
                    </a:p>
                    <a:p>
                      <a:pPr algn="ctr"/>
                      <a:endParaRPr lang="it-IT" sz="700" b="1" baseline="0" dirty="0" smtClean="0"/>
                    </a:p>
                    <a:p>
                      <a:pPr algn="ctr"/>
                      <a:endParaRPr lang="it-IT" sz="7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9.300 €</a:t>
                      </a:r>
                      <a:endParaRPr lang="it-IT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(10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7 anni</a:t>
                      </a:r>
                    </a:p>
                    <a:p>
                      <a:pPr algn="ctr"/>
                      <a:r>
                        <a:rPr lang="it-IT" sz="800" b="0" dirty="0" smtClean="0"/>
                        <a:t>(7 anni)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9,1%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14,3%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G </a:t>
                      </a:r>
                      <a:r>
                        <a:rPr lang="it-IT" sz="800" b="0" dirty="0" smtClean="0">
                          <a:sym typeface="Wingdings"/>
                        </a:rPr>
                        <a:t> </a:t>
                      </a:r>
                      <a:r>
                        <a:rPr lang="it-IT" sz="800" b="0" dirty="0" err="1" smtClean="0"/>
                        <a:t>F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22%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algn="ctr"/>
                      <a:r>
                        <a:rPr lang="it-IT" sz="700" b="1" baseline="0" dirty="0" smtClean="0"/>
                        <a:t>IMPLEMENTAZIONE 4</a:t>
                      </a:r>
                    </a:p>
                    <a:p>
                      <a:pPr algn="ctr"/>
                      <a:endParaRPr lang="it-IT" sz="700" b="1" baseline="0" dirty="0" smtClean="0"/>
                    </a:p>
                    <a:p>
                      <a:pPr algn="ctr"/>
                      <a:endParaRPr lang="it-IT" sz="7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14.100 €</a:t>
                      </a:r>
                      <a:endParaRPr lang="it-IT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(13 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7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(8</a:t>
                      </a:r>
                      <a:r>
                        <a:rPr lang="it-IT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anni)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5,8%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11,4%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G </a:t>
                      </a:r>
                      <a:r>
                        <a:rPr lang="it-IT" sz="800" b="0" dirty="0" smtClean="0">
                          <a:sym typeface="Wingdings"/>
                        </a:rPr>
                        <a:t> </a:t>
                      </a:r>
                      <a:r>
                        <a:rPr lang="it-IT" sz="800" b="0" dirty="0" err="1" smtClean="0"/>
                        <a:t>F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28%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↑↑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700" b="1" baseline="0" dirty="0" smtClean="0"/>
                        <a:t>IMPLEMENTAZIONE 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700" b="1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7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20.610 €</a:t>
                      </a:r>
                      <a:endParaRPr lang="it-IT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 anni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(14 anni)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dirty="0" smtClean="0"/>
                        <a:t>8 anni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(8 anni)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4,9%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10,8%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G </a:t>
                      </a:r>
                      <a:r>
                        <a:rPr lang="it-IT" sz="800" b="0" dirty="0" smtClean="0">
                          <a:sym typeface="Wingdings"/>
                        </a:rPr>
                        <a:t> </a:t>
                      </a:r>
                      <a:r>
                        <a:rPr lang="it-IT" sz="800" b="0" dirty="0" smtClean="0"/>
                        <a:t>D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43%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↑↑↑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3" name="Gruppo 32"/>
          <p:cNvGrpSpPr/>
          <p:nvPr/>
        </p:nvGrpSpPr>
        <p:grpSpPr>
          <a:xfrm>
            <a:off x="225483" y="2599885"/>
            <a:ext cx="988637" cy="1838122"/>
            <a:chOff x="729860" y="3063714"/>
            <a:chExt cx="1536845" cy="2857378"/>
          </a:xfrm>
        </p:grpSpPr>
        <p:grpSp>
          <p:nvGrpSpPr>
            <p:cNvPr id="34" name="Gruppo 33"/>
            <p:cNvGrpSpPr/>
            <p:nvPr/>
          </p:nvGrpSpPr>
          <p:grpSpPr>
            <a:xfrm>
              <a:off x="775446" y="5605434"/>
              <a:ext cx="1491259" cy="315658"/>
              <a:chOff x="775445" y="5605433"/>
              <a:chExt cx="1491259" cy="315658"/>
            </a:xfrm>
          </p:grpSpPr>
          <p:pic>
            <p:nvPicPr>
              <p:cNvPr id="9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775445" y="5637524"/>
                <a:ext cx="172038" cy="248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97" name="Gruppo 96"/>
              <p:cNvGrpSpPr/>
              <p:nvPr/>
            </p:nvGrpSpPr>
            <p:grpSpPr>
              <a:xfrm>
                <a:off x="1023629" y="5636985"/>
                <a:ext cx="240283" cy="242122"/>
                <a:chOff x="2704872" y="5294038"/>
                <a:chExt cx="795318" cy="797422"/>
              </a:xfrm>
            </p:grpSpPr>
            <p:sp>
              <p:nvSpPr>
                <p:cNvPr id="101" name="Oval 14"/>
                <p:cNvSpPr>
                  <a:spLocks noChangeArrowheads="1"/>
                </p:cNvSpPr>
                <p:nvPr/>
              </p:nvSpPr>
              <p:spPr bwMode="auto">
                <a:xfrm>
                  <a:off x="2704872" y="5294038"/>
                  <a:ext cx="795318" cy="797422"/>
                </a:xfrm>
                <a:prstGeom prst="ellipse">
                  <a:avLst/>
                </a:prstGeom>
                <a:solidFill>
                  <a:srgbClr val="27579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102" name="Group 65"/>
                <p:cNvGrpSpPr/>
                <p:nvPr/>
              </p:nvGrpSpPr>
              <p:grpSpPr>
                <a:xfrm>
                  <a:off x="2930001" y="5411863"/>
                  <a:ext cx="345059" cy="561772"/>
                  <a:chOff x="2832100" y="2760663"/>
                  <a:chExt cx="260350" cy="423863"/>
                </a:xfrm>
              </p:grpSpPr>
              <p:sp>
                <p:nvSpPr>
                  <p:cNvPr id="103" name="Freeform 44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095625"/>
                    <a:ext cx="123825" cy="38100"/>
                  </a:xfrm>
                  <a:custGeom>
                    <a:avLst/>
                    <a:gdLst>
                      <a:gd name="T0" fmla="*/ 62 w 73"/>
                      <a:gd name="T1" fmla="*/ 22 h 22"/>
                      <a:gd name="T2" fmla="*/ 12 w 73"/>
                      <a:gd name="T3" fmla="*/ 22 h 22"/>
                      <a:gd name="T4" fmla="*/ 0 w 73"/>
                      <a:gd name="T5" fmla="*/ 11 h 22"/>
                      <a:gd name="T6" fmla="*/ 12 w 73"/>
                      <a:gd name="T7" fmla="*/ 0 h 22"/>
                      <a:gd name="T8" fmla="*/ 62 w 73"/>
                      <a:gd name="T9" fmla="*/ 0 h 22"/>
                      <a:gd name="T10" fmla="*/ 73 w 73"/>
                      <a:gd name="T11" fmla="*/ 11 h 22"/>
                      <a:gd name="T12" fmla="*/ 62 w 73"/>
                      <a:gd name="T13" fmla="*/ 22 h 22"/>
                      <a:gd name="T14" fmla="*/ 12 w 73"/>
                      <a:gd name="T15" fmla="*/ 5 h 22"/>
                      <a:gd name="T16" fmla="*/ 5 w 73"/>
                      <a:gd name="T17" fmla="*/ 11 h 22"/>
                      <a:gd name="T18" fmla="*/ 12 w 73"/>
                      <a:gd name="T19" fmla="*/ 18 h 22"/>
                      <a:gd name="T20" fmla="*/ 62 w 73"/>
                      <a:gd name="T21" fmla="*/ 18 h 22"/>
                      <a:gd name="T22" fmla="*/ 69 w 73"/>
                      <a:gd name="T23" fmla="*/ 11 h 22"/>
                      <a:gd name="T24" fmla="*/ 62 w 73"/>
                      <a:gd name="T25" fmla="*/ 5 h 22"/>
                      <a:gd name="T26" fmla="*/ 12 w 73"/>
                      <a:gd name="T27" fmla="*/ 5 h 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2">
                        <a:moveTo>
                          <a:pt x="62" y="22"/>
                        </a:moveTo>
                        <a:cubicBezTo>
                          <a:pt x="12" y="22"/>
                          <a:pt x="12" y="22"/>
                          <a:pt x="12" y="22"/>
                        </a:cubicBezTo>
                        <a:cubicBezTo>
                          <a:pt x="6" y="22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2"/>
                          <a:pt x="62" y="22"/>
                        </a:cubicBezTo>
                        <a:close/>
                        <a:moveTo>
                          <a:pt x="12" y="5"/>
                        </a:moveTo>
                        <a:cubicBezTo>
                          <a:pt x="8" y="5"/>
                          <a:pt x="5" y="7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7"/>
                          <a:pt x="66" y="5"/>
                          <a:pt x="62" y="5"/>
                        </a:cubicBezTo>
                        <a:lnTo>
                          <a:pt x="12" y="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" name="Freeform 45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127375"/>
                    <a:ext cx="123825" cy="36513"/>
                  </a:xfrm>
                  <a:custGeom>
                    <a:avLst/>
                    <a:gdLst>
                      <a:gd name="T0" fmla="*/ 62 w 73"/>
                      <a:gd name="T1" fmla="*/ 22 h 22"/>
                      <a:gd name="T2" fmla="*/ 12 w 73"/>
                      <a:gd name="T3" fmla="*/ 22 h 22"/>
                      <a:gd name="T4" fmla="*/ 0 w 73"/>
                      <a:gd name="T5" fmla="*/ 11 h 22"/>
                      <a:gd name="T6" fmla="*/ 12 w 73"/>
                      <a:gd name="T7" fmla="*/ 0 h 22"/>
                      <a:gd name="T8" fmla="*/ 62 w 73"/>
                      <a:gd name="T9" fmla="*/ 0 h 22"/>
                      <a:gd name="T10" fmla="*/ 73 w 73"/>
                      <a:gd name="T11" fmla="*/ 11 h 22"/>
                      <a:gd name="T12" fmla="*/ 62 w 73"/>
                      <a:gd name="T13" fmla="*/ 22 h 22"/>
                      <a:gd name="T14" fmla="*/ 12 w 73"/>
                      <a:gd name="T15" fmla="*/ 4 h 22"/>
                      <a:gd name="T16" fmla="*/ 5 w 73"/>
                      <a:gd name="T17" fmla="*/ 11 h 22"/>
                      <a:gd name="T18" fmla="*/ 12 w 73"/>
                      <a:gd name="T19" fmla="*/ 18 h 22"/>
                      <a:gd name="T20" fmla="*/ 62 w 73"/>
                      <a:gd name="T21" fmla="*/ 18 h 22"/>
                      <a:gd name="T22" fmla="*/ 69 w 73"/>
                      <a:gd name="T23" fmla="*/ 11 h 22"/>
                      <a:gd name="T24" fmla="*/ 62 w 73"/>
                      <a:gd name="T25" fmla="*/ 4 h 22"/>
                      <a:gd name="T26" fmla="*/ 12 w 73"/>
                      <a:gd name="T27" fmla="*/ 4 h 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2">
                        <a:moveTo>
                          <a:pt x="62" y="22"/>
                        </a:moveTo>
                        <a:cubicBezTo>
                          <a:pt x="12" y="22"/>
                          <a:pt x="12" y="22"/>
                          <a:pt x="12" y="22"/>
                        </a:cubicBezTo>
                        <a:cubicBezTo>
                          <a:pt x="6" y="22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2"/>
                          <a:pt x="62" y="22"/>
                        </a:cubicBezTo>
                        <a:close/>
                        <a:moveTo>
                          <a:pt x="12" y="4"/>
                        </a:moveTo>
                        <a:cubicBezTo>
                          <a:pt x="8" y="4"/>
                          <a:pt x="5" y="7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7"/>
                          <a:pt x="66" y="4"/>
                          <a:pt x="62" y="4"/>
                        </a:cubicBezTo>
                        <a:lnTo>
                          <a:pt x="12" y="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5" name="Freeform 46"/>
                  <p:cNvSpPr>
                    <a:spLocks/>
                  </p:cNvSpPr>
                  <p:nvPr/>
                </p:nvSpPr>
                <p:spPr bwMode="auto">
                  <a:xfrm>
                    <a:off x="2921000" y="3157538"/>
                    <a:ext cx="80963" cy="26988"/>
                  </a:xfrm>
                  <a:custGeom>
                    <a:avLst/>
                    <a:gdLst>
                      <a:gd name="T0" fmla="*/ 24 w 48"/>
                      <a:gd name="T1" fmla="*/ 16 h 16"/>
                      <a:gd name="T2" fmla="*/ 0 w 48"/>
                      <a:gd name="T3" fmla="*/ 2 h 16"/>
                      <a:gd name="T4" fmla="*/ 2 w 48"/>
                      <a:gd name="T5" fmla="*/ 0 h 16"/>
                      <a:gd name="T6" fmla="*/ 4 w 48"/>
                      <a:gd name="T7" fmla="*/ 2 h 16"/>
                      <a:gd name="T8" fmla="*/ 24 w 48"/>
                      <a:gd name="T9" fmla="*/ 11 h 16"/>
                      <a:gd name="T10" fmla="*/ 43 w 48"/>
                      <a:gd name="T11" fmla="*/ 2 h 16"/>
                      <a:gd name="T12" fmla="*/ 46 w 48"/>
                      <a:gd name="T13" fmla="*/ 0 h 16"/>
                      <a:gd name="T14" fmla="*/ 48 w 48"/>
                      <a:gd name="T15" fmla="*/ 2 h 16"/>
                      <a:gd name="T16" fmla="*/ 24 w 48"/>
                      <a:gd name="T17" fmla="*/ 16 h 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48" h="16">
                        <a:moveTo>
                          <a:pt x="24" y="16"/>
                        </a:moveTo>
                        <a:cubicBezTo>
                          <a:pt x="10" y="16"/>
                          <a:pt x="0" y="10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3" y="0"/>
                          <a:pt x="4" y="1"/>
                          <a:pt x="4" y="2"/>
                        </a:cubicBezTo>
                        <a:cubicBezTo>
                          <a:pt x="4" y="6"/>
                          <a:pt x="12" y="11"/>
                          <a:pt x="24" y="11"/>
                        </a:cubicBezTo>
                        <a:cubicBezTo>
                          <a:pt x="35" y="11"/>
                          <a:pt x="43" y="6"/>
                          <a:pt x="43" y="2"/>
                        </a:cubicBezTo>
                        <a:cubicBezTo>
                          <a:pt x="43" y="1"/>
                          <a:pt x="44" y="0"/>
                          <a:pt x="46" y="0"/>
                        </a:cubicBezTo>
                        <a:cubicBezTo>
                          <a:pt x="47" y="0"/>
                          <a:pt x="48" y="1"/>
                          <a:pt x="48" y="2"/>
                        </a:cubicBezTo>
                        <a:cubicBezTo>
                          <a:pt x="48" y="10"/>
                          <a:pt x="37" y="16"/>
                          <a:pt x="24" y="1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6" name="Freeform 47"/>
                  <p:cNvSpPr>
                    <a:spLocks noEditPoints="1"/>
                  </p:cNvSpPr>
                  <p:nvPr/>
                </p:nvSpPr>
                <p:spPr bwMode="auto">
                  <a:xfrm>
                    <a:off x="2832100" y="2760663"/>
                    <a:ext cx="260350" cy="314325"/>
                  </a:xfrm>
                  <a:custGeom>
                    <a:avLst/>
                    <a:gdLst>
                      <a:gd name="T0" fmla="*/ 101 w 154"/>
                      <a:gd name="T1" fmla="*/ 185 h 185"/>
                      <a:gd name="T2" fmla="*/ 53 w 154"/>
                      <a:gd name="T3" fmla="*/ 185 h 185"/>
                      <a:gd name="T4" fmla="*/ 32 w 154"/>
                      <a:gd name="T5" fmla="*/ 164 h 185"/>
                      <a:gd name="T6" fmla="*/ 32 w 154"/>
                      <a:gd name="T7" fmla="*/ 149 h 185"/>
                      <a:gd name="T8" fmla="*/ 22 w 154"/>
                      <a:gd name="T9" fmla="*/ 130 h 185"/>
                      <a:gd name="T10" fmla="*/ 0 w 154"/>
                      <a:gd name="T11" fmla="*/ 77 h 185"/>
                      <a:gd name="T12" fmla="*/ 77 w 154"/>
                      <a:gd name="T13" fmla="*/ 0 h 185"/>
                      <a:gd name="T14" fmla="*/ 154 w 154"/>
                      <a:gd name="T15" fmla="*/ 77 h 185"/>
                      <a:gd name="T16" fmla="*/ 132 w 154"/>
                      <a:gd name="T17" fmla="*/ 130 h 185"/>
                      <a:gd name="T18" fmla="*/ 122 w 154"/>
                      <a:gd name="T19" fmla="*/ 149 h 185"/>
                      <a:gd name="T20" fmla="*/ 122 w 154"/>
                      <a:gd name="T21" fmla="*/ 164 h 185"/>
                      <a:gd name="T22" fmla="*/ 101 w 154"/>
                      <a:gd name="T23" fmla="*/ 185 h 185"/>
                      <a:gd name="T24" fmla="*/ 77 w 154"/>
                      <a:gd name="T25" fmla="*/ 5 h 185"/>
                      <a:gd name="T26" fmla="*/ 5 w 154"/>
                      <a:gd name="T27" fmla="*/ 77 h 185"/>
                      <a:gd name="T28" fmla="*/ 25 w 154"/>
                      <a:gd name="T29" fmla="*/ 127 h 185"/>
                      <a:gd name="T30" fmla="*/ 36 w 154"/>
                      <a:gd name="T31" fmla="*/ 149 h 185"/>
                      <a:gd name="T32" fmla="*/ 36 w 154"/>
                      <a:gd name="T33" fmla="*/ 164 h 185"/>
                      <a:gd name="T34" fmla="*/ 53 w 154"/>
                      <a:gd name="T35" fmla="*/ 180 h 185"/>
                      <a:gd name="T36" fmla="*/ 101 w 154"/>
                      <a:gd name="T37" fmla="*/ 180 h 185"/>
                      <a:gd name="T38" fmla="*/ 117 w 154"/>
                      <a:gd name="T39" fmla="*/ 164 h 185"/>
                      <a:gd name="T40" fmla="*/ 117 w 154"/>
                      <a:gd name="T41" fmla="*/ 149 h 185"/>
                      <a:gd name="T42" fmla="*/ 129 w 154"/>
                      <a:gd name="T43" fmla="*/ 127 h 185"/>
                      <a:gd name="T44" fmla="*/ 149 w 154"/>
                      <a:gd name="T45" fmla="*/ 77 h 185"/>
                      <a:gd name="T46" fmla="*/ 77 w 154"/>
                      <a:gd name="T47" fmla="*/ 5 h 1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154" h="185">
                        <a:moveTo>
                          <a:pt x="101" y="185"/>
                        </a:moveTo>
                        <a:cubicBezTo>
                          <a:pt x="53" y="185"/>
                          <a:pt x="53" y="185"/>
                          <a:pt x="53" y="185"/>
                        </a:cubicBezTo>
                        <a:cubicBezTo>
                          <a:pt x="41" y="185"/>
                          <a:pt x="32" y="175"/>
                          <a:pt x="32" y="164"/>
                        </a:cubicBezTo>
                        <a:cubicBezTo>
                          <a:pt x="32" y="149"/>
                          <a:pt x="32" y="149"/>
                          <a:pt x="32" y="149"/>
                        </a:cubicBezTo>
                        <a:cubicBezTo>
                          <a:pt x="32" y="141"/>
                          <a:pt x="28" y="137"/>
                          <a:pt x="22" y="130"/>
                        </a:cubicBezTo>
                        <a:cubicBezTo>
                          <a:pt x="8" y="117"/>
                          <a:pt x="0" y="97"/>
                          <a:pt x="0" y="77"/>
                        </a:cubicBezTo>
                        <a:cubicBezTo>
                          <a:pt x="0" y="34"/>
                          <a:pt x="34" y="0"/>
                          <a:pt x="77" y="0"/>
                        </a:cubicBezTo>
                        <a:cubicBezTo>
                          <a:pt x="119" y="0"/>
                          <a:pt x="154" y="34"/>
                          <a:pt x="154" y="77"/>
                        </a:cubicBezTo>
                        <a:cubicBezTo>
                          <a:pt x="154" y="97"/>
                          <a:pt x="146" y="117"/>
                          <a:pt x="132" y="130"/>
                        </a:cubicBezTo>
                        <a:cubicBezTo>
                          <a:pt x="125" y="137"/>
                          <a:pt x="122" y="141"/>
                          <a:pt x="122" y="149"/>
                        </a:cubicBezTo>
                        <a:cubicBezTo>
                          <a:pt x="122" y="164"/>
                          <a:pt x="122" y="164"/>
                          <a:pt x="122" y="164"/>
                        </a:cubicBezTo>
                        <a:cubicBezTo>
                          <a:pt x="122" y="175"/>
                          <a:pt x="113" y="185"/>
                          <a:pt x="101" y="185"/>
                        </a:cubicBezTo>
                        <a:close/>
                        <a:moveTo>
                          <a:pt x="77" y="5"/>
                        </a:moveTo>
                        <a:cubicBezTo>
                          <a:pt x="37" y="5"/>
                          <a:pt x="5" y="37"/>
                          <a:pt x="5" y="77"/>
                        </a:cubicBezTo>
                        <a:cubicBezTo>
                          <a:pt x="5" y="96"/>
                          <a:pt x="12" y="114"/>
                          <a:pt x="25" y="127"/>
                        </a:cubicBezTo>
                        <a:cubicBezTo>
                          <a:pt x="32" y="134"/>
                          <a:pt x="36" y="140"/>
                          <a:pt x="36" y="149"/>
                        </a:cubicBezTo>
                        <a:cubicBezTo>
                          <a:pt x="36" y="164"/>
                          <a:pt x="36" y="164"/>
                          <a:pt x="36" y="164"/>
                        </a:cubicBezTo>
                        <a:cubicBezTo>
                          <a:pt x="36" y="173"/>
                          <a:pt x="44" y="180"/>
                          <a:pt x="53" y="180"/>
                        </a:cubicBezTo>
                        <a:cubicBezTo>
                          <a:pt x="101" y="180"/>
                          <a:pt x="101" y="180"/>
                          <a:pt x="101" y="180"/>
                        </a:cubicBezTo>
                        <a:cubicBezTo>
                          <a:pt x="110" y="180"/>
                          <a:pt x="117" y="173"/>
                          <a:pt x="117" y="164"/>
                        </a:cubicBezTo>
                        <a:cubicBezTo>
                          <a:pt x="117" y="149"/>
                          <a:pt x="117" y="149"/>
                          <a:pt x="117" y="149"/>
                        </a:cubicBezTo>
                        <a:cubicBezTo>
                          <a:pt x="117" y="140"/>
                          <a:pt x="122" y="134"/>
                          <a:pt x="129" y="127"/>
                        </a:cubicBezTo>
                        <a:cubicBezTo>
                          <a:pt x="142" y="114"/>
                          <a:pt x="149" y="96"/>
                          <a:pt x="149" y="77"/>
                        </a:cubicBezTo>
                        <a:cubicBezTo>
                          <a:pt x="149" y="37"/>
                          <a:pt x="117" y="5"/>
                          <a:pt x="77" y="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7" name="Freeform 48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065463"/>
                    <a:ext cx="123825" cy="39688"/>
                  </a:xfrm>
                  <a:custGeom>
                    <a:avLst/>
                    <a:gdLst>
                      <a:gd name="T0" fmla="*/ 62 w 73"/>
                      <a:gd name="T1" fmla="*/ 23 h 23"/>
                      <a:gd name="T2" fmla="*/ 12 w 73"/>
                      <a:gd name="T3" fmla="*/ 23 h 23"/>
                      <a:gd name="T4" fmla="*/ 0 w 73"/>
                      <a:gd name="T5" fmla="*/ 11 h 23"/>
                      <a:gd name="T6" fmla="*/ 12 w 73"/>
                      <a:gd name="T7" fmla="*/ 0 h 23"/>
                      <a:gd name="T8" fmla="*/ 62 w 73"/>
                      <a:gd name="T9" fmla="*/ 0 h 23"/>
                      <a:gd name="T10" fmla="*/ 73 w 73"/>
                      <a:gd name="T11" fmla="*/ 11 h 23"/>
                      <a:gd name="T12" fmla="*/ 62 w 73"/>
                      <a:gd name="T13" fmla="*/ 23 h 23"/>
                      <a:gd name="T14" fmla="*/ 12 w 73"/>
                      <a:gd name="T15" fmla="*/ 5 h 23"/>
                      <a:gd name="T16" fmla="*/ 5 w 73"/>
                      <a:gd name="T17" fmla="*/ 11 h 23"/>
                      <a:gd name="T18" fmla="*/ 12 w 73"/>
                      <a:gd name="T19" fmla="*/ 18 h 23"/>
                      <a:gd name="T20" fmla="*/ 62 w 73"/>
                      <a:gd name="T21" fmla="*/ 18 h 23"/>
                      <a:gd name="T22" fmla="*/ 69 w 73"/>
                      <a:gd name="T23" fmla="*/ 11 h 23"/>
                      <a:gd name="T24" fmla="*/ 62 w 73"/>
                      <a:gd name="T25" fmla="*/ 5 h 23"/>
                      <a:gd name="T26" fmla="*/ 12 w 73"/>
                      <a:gd name="T27" fmla="*/ 5 h 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3">
                        <a:moveTo>
                          <a:pt x="62" y="23"/>
                        </a:moveTo>
                        <a:cubicBezTo>
                          <a:pt x="12" y="23"/>
                          <a:pt x="12" y="23"/>
                          <a:pt x="12" y="23"/>
                        </a:cubicBezTo>
                        <a:cubicBezTo>
                          <a:pt x="6" y="23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3"/>
                          <a:pt x="62" y="23"/>
                        </a:cubicBezTo>
                        <a:close/>
                        <a:moveTo>
                          <a:pt x="12" y="5"/>
                        </a:moveTo>
                        <a:cubicBezTo>
                          <a:pt x="8" y="5"/>
                          <a:pt x="5" y="8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8"/>
                          <a:pt x="66" y="5"/>
                          <a:pt x="62" y="5"/>
                        </a:cubicBezTo>
                        <a:lnTo>
                          <a:pt x="12" y="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pic>
            <p:nvPicPr>
              <p:cNvPr id="98" name="Picture 8"/>
              <p:cNvPicPr>
                <a:picLocks noChangeAspect="1" noChangeArrowheads="1"/>
              </p:cNvPicPr>
              <p:nvPr/>
            </p:nvPicPr>
            <p:blipFill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1694783" y="5605433"/>
                <a:ext cx="278362" cy="312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99" name="Picture 7"/>
              <p:cNvPicPr>
                <a:picLocks noChangeAspect="1" noChangeArrowheads="1"/>
              </p:cNvPicPr>
              <p:nvPr/>
            </p:nvPicPr>
            <p:blipFill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60114" y="5643281"/>
                <a:ext cx="206590" cy="2778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00" name="Picture 5"/>
              <p:cNvPicPr>
                <a:picLocks noChangeAspect="1" noChangeArrowheads="1"/>
              </p:cNvPicPr>
              <p:nvPr/>
            </p:nvPicPr>
            <p:blipFill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1365338" y="5605433"/>
                <a:ext cx="226978" cy="3052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35" name="Gruppo 34"/>
            <p:cNvGrpSpPr/>
            <p:nvPr/>
          </p:nvGrpSpPr>
          <p:grpSpPr>
            <a:xfrm>
              <a:off x="729860" y="3063714"/>
              <a:ext cx="1239949" cy="2234132"/>
              <a:chOff x="729860" y="3063714"/>
              <a:chExt cx="1239948" cy="2234132"/>
            </a:xfrm>
          </p:grpSpPr>
          <p:grpSp>
            <p:nvGrpSpPr>
              <p:cNvPr id="36" name="Gruppo 35"/>
              <p:cNvGrpSpPr/>
              <p:nvPr/>
            </p:nvGrpSpPr>
            <p:grpSpPr>
              <a:xfrm>
                <a:off x="772108" y="4330561"/>
                <a:ext cx="816871" cy="305226"/>
                <a:chOff x="772108" y="4330561"/>
                <a:chExt cx="816871" cy="305226"/>
              </a:xfrm>
            </p:grpSpPr>
            <p:pic>
              <p:nvPicPr>
                <p:cNvPr id="61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72108" y="4362652"/>
                  <a:ext cx="172038" cy="2488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66" name="Gruppo 65"/>
                <p:cNvGrpSpPr/>
                <p:nvPr/>
              </p:nvGrpSpPr>
              <p:grpSpPr>
                <a:xfrm>
                  <a:off x="1020292" y="4362113"/>
                  <a:ext cx="240283" cy="242122"/>
                  <a:chOff x="2704872" y="5294038"/>
                  <a:chExt cx="795318" cy="797422"/>
                </a:xfrm>
              </p:grpSpPr>
              <p:sp>
                <p:nvSpPr>
                  <p:cNvPr id="77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5294038"/>
                    <a:ext cx="795318" cy="797422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90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91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3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5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pic>
              <p:nvPicPr>
                <p:cNvPr id="76" name="Picture 5"/>
                <p:cNvPicPr>
                  <a:picLocks noChangeAspect="1" noChangeArrowheads="1"/>
                </p:cNvPicPr>
                <p:nvPr/>
              </p:nvPicPr>
              <p:blipFill>
                <a:blip r:embed="rId5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362001" y="4330561"/>
                  <a:ext cx="226978" cy="3052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38" name="Gruppo 37"/>
              <p:cNvGrpSpPr/>
              <p:nvPr/>
            </p:nvGrpSpPr>
            <p:grpSpPr>
              <a:xfrm>
                <a:off x="772108" y="4985648"/>
                <a:ext cx="1197700" cy="312198"/>
                <a:chOff x="772108" y="4985648"/>
                <a:chExt cx="1197700" cy="312198"/>
              </a:xfrm>
            </p:grpSpPr>
            <p:pic>
              <p:nvPicPr>
                <p:cNvPr id="50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72108" y="5017739"/>
                  <a:ext cx="172038" cy="2488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51" name="Gruppo 50"/>
                <p:cNvGrpSpPr/>
                <p:nvPr/>
              </p:nvGrpSpPr>
              <p:grpSpPr>
                <a:xfrm>
                  <a:off x="1020292" y="5017200"/>
                  <a:ext cx="240283" cy="242122"/>
                  <a:chOff x="2704872" y="5294038"/>
                  <a:chExt cx="795318" cy="797422"/>
                </a:xfrm>
              </p:grpSpPr>
              <p:sp>
                <p:nvSpPr>
                  <p:cNvPr id="54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5294038"/>
                    <a:ext cx="795318" cy="797422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55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56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7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pic>
              <p:nvPicPr>
                <p:cNvPr id="52" name="Picture 8"/>
                <p:cNvPicPr>
                  <a:picLocks noChangeAspect="1" noChangeArrowheads="1"/>
                </p:cNvPicPr>
                <p:nvPr/>
              </p:nvPicPr>
              <p:blipFill>
                <a:blip r:embed="rId3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691446" y="4985648"/>
                  <a:ext cx="278362" cy="3121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3" name="Picture 5"/>
                <p:cNvPicPr>
                  <a:picLocks noChangeAspect="1" noChangeArrowheads="1"/>
                </p:cNvPicPr>
                <p:nvPr/>
              </p:nvPicPr>
              <p:blipFill>
                <a:blip r:embed="rId5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362001" y="4985648"/>
                  <a:ext cx="226978" cy="3052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39" name="Gruppo 38"/>
              <p:cNvGrpSpPr/>
              <p:nvPr/>
            </p:nvGrpSpPr>
            <p:grpSpPr>
              <a:xfrm>
                <a:off x="729860" y="3737305"/>
                <a:ext cx="488467" cy="249343"/>
                <a:chOff x="729860" y="3737305"/>
                <a:chExt cx="488467" cy="249343"/>
              </a:xfrm>
            </p:grpSpPr>
            <p:pic>
              <p:nvPicPr>
                <p:cNvPr id="41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29860" y="3737844"/>
                  <a:ext cx="172038" cy="2488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42" name="Gruppo 41"/>
                <p:cNvGrpSpPr/>
                <p:nvPr/>
              </p:nvGrpSpPr>
              <p:grpSpPr>
                <a:xfrm>
                  <a:off x="978044" y="3737305"/>
                  <a:ext cx="240283" cy="242122"/>
                  <a:chOff x="2704872" y="5294038"/>
                  <a:chExt cx="795318" cy="797422"/>
                </a:xfrm>
              </p:grpSpPr>
              <p:sp>
                <p:nvSpPr>
                  <p:cNvPr id="43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5294038"/>
                    <a:ext cx="795318" cy="797422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44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45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6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7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9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</p:grpSp>
          <p:pic>
            <p:nvPicPr>
              <p:cNvPr id="40" name="Picture 2"/>
              <p:cNvPicPr>
                <a:picLocks noChangeAspect="1" noChangeArrowheads="1"/>
              </p:cNvPicPr>
              <p:nvPr/>
            </p:nvPicPr>
            <p:blipFill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760764" y="3063714"/>
                <a:ext cx="172038" cy="248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08" name="CasellaDiTesto 107"/>
          <p:cNvSpPr txBox="1"/>
          <p:nvPr/>
        </p:nvSpPr>
        <p:spPr>
          <a:xfrm>
            <a:off x="115550" y="4437287"/>
            <a:ext cx="8865113" cy="478928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 * Nota: Investimento Full </a:t>
            </a:r>
            <a:r>
              <a:rPr lang="it-IT" sz="700" dirty="0" err="1" smtClean="0">
                <a:latin typeface="Helvetica Neue" charset="0"/>
                <a:ea typeface="Helvetica Neue" charset="0"/>
                <a:cs typeface="Helvetica Neue" charset="0"/>
              </a:rPr>
              <a:t>Equity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, tasso di attualizzazione 1%</a:t>
            </a:r>
          </a:p>
          <a:p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** Nota: Indice qualitativo su scala basso/medio/alto. Per la definizione del parametro relativo al confort abitativo sono stati valutati 4 fattori: temperatura; grado di umidità dell’aria, performance acustica e luminosità.</a:t>
            </a:r>
          </a:p>
          <a:p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*** </a:t>
            </a:r>
            <a:r>
              <a:rPr lang="it-IT" sz="700" dirty="0">
                <a:latin typeface="Helvetica Neue" charset="0"/>
                <a:ea typeface="Helvetica Neue" charset="0"/>
                <a:cs typeface="Helvetica Neue" charset="0"/>
              </a:rPr>
              <a:t>Nota: Indice qualitativo su scala basso/medio/alto. 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Per </a:t>
            </a:r>
            <a:r>
              <a:rPr lang="it-IT" sz="700" dirty="0">
                <a:latin typeface="Helvetica Neue" charset="0"/>
                <a:ea typeface="Helvetica Neue" charset="0"/>
                <a:cs typeface="Helvetica Neue" charset="0"/>
              </a:rPr>
              <a:t>la definizione del parametro relativo al 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valore </a:t>
            </a:r>
            <a:r>
              <a:rPr lang="it-IT" sz="700" dirty="0">
                <a:latin typeface="Helvetica Neue" charset="0"/>
                <a:ea typeface="Helvetica Neue" charset="0"/>
                <a:cs typeface="Helvetica Neue" charset="0"/>
              </a:rPr>
              <a:t>ed attrattività dell’immobile 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sono </a:t>
            </a:r>
            <a:r>
              <a:rPr lang="it-IT" sz="700" dirty="0">
                <a:latin typeface="Helvetica Neue" charset="0"/>
                <a:ea typeface="Helvetica Neue" charset="0"/>
                <a:cs typeface="Helvetica Neue" charset="0"/>
              </a:rPr>
              <a:t>stati 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valutati 2 fattori: la variazione della classe energetica e del comfort abitativo</a:t>
            </a:r>
            <a:endParaRPr lang="it-IT" sz="7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09" name="Rettangolo 108"/>
          <p:cNvSpPr/>
          <p:nvPr/>
        </p:nvSpPr>
        <p:spPr>
          <a:xfrm>
            <a:off x="3633554" y="1306093"/>
            <a:ext cx="2102372" cy="320541"/>
          </a:xfrm>
          <a:prstGeom prst="rect">
            <a:avLst/>
          </a:prstGeom>
          <a:solidFill>
            <a:srgbClr val="2757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NORD</a:t>
            </a:r>
            <a:endParaRPr lang="it-IT" dirty="0"/>
          </a:p>
        </p:txBody>
      </p:sp>
      <p:sp>
        <p:nvSpPr>
          <p:cNvPr id="62" name="Rettangolo 61"/>
          <p:cNvSpPr/>
          <p:nvPr/>
        </p:nvSpPr>
        <p:spPr>
          <a:xfrm>
            <a:off x="115551" y="1711724"/>
            <a:ext cx="2053492" cy="27584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129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38909" y="1694795"/>
            <a:ext cx="6834909" cy="2877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38909" y="1801091"/>
            <a:ext cx="734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25482" y="950859"/>
            <a:ext cx="89185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cap="small" dirty="0" smtClean="0">
                <a:solidFill>
                  <a:srgbClr val="0B5EB1"/>
                </a:solidFill>
                <a:latin typeface="HelveticaNeueLT Std Bold"/>
              </a:rPr>
              <a:t>Gli </a:t>
            </a:r>
            <a:r>
              <a:rPr lang="it-IT" sz="1500" b="1" cap="small" dirty="0">
                <a:solidFill>
                  <a:srgbClr val="0B5EB1"/>
                </a:solidFill>
                <a:latin typeface="HelveticaNeueLT Std Bold"/>
              </a:rPr>
              <a:t>effetti delle soluzioni d’innovazione energetica: “Residenziale - villetta”</a:t>
            </a:r>
          </a:p>
        </p:txBody>
      </p:sp>
      <p:graphicFrame>
        <p:nvGraphicFramePr>
          <p:cNvPr id="32" name="Segnaposto contenut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42478"/>
              </p:ext>
            </p:extLst>
          </p:nvPr>
        </p:nvGraphicFramePr>
        <p:xfrm>
          <a:off x="115550" y="1711723"/>
          <a:ext cx="8865113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009">
                  <a:extLst>
                    <a:ext uri="{9D8B030D-6E8A-4147-A177-3AD203B41FA5}">
                      <a16:colId xmlns="" xmlns:a16="http://schemas.microsoft.com/office/drawing/2014/main" val="3302846389"/>
                    </a:ext>
                  </a:extLst>
                </a:gridCol>
                <a:gridCol w="7744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68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3589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246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8503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7612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5429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1578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576941">
                <a:tc>
                  <a:txBody>
                    <a:bodyPr/>
                    <a:lstStyle/>
                    <a:p>
                      <a:pPr algn="ctr"/>
                      <a:endParaRPr lang="it-IT" sz="700" b="1" dirty="0"/>
                    </a:p>
                  </a:txBody>
                  <a:tcPr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err="1" smtClean="0"/>
                        <a:t>Capex</a:t>
                      </a:r>
                      <a:r>
                        <a:rPr lang="it-IT" sz="800" b="1" dirty="0" smtClean="0"/>
                        <a:t/>
                      </a:r>
                      <a:br>
                        <a:rPr lang="it-IT" sz="800" b="1" dirty="0" smtClean="0"/>
                      </a:br>
                      <a:r>
                        <a:rPr lang="it-IT" sz="800" b="1" dirty="0" smtClean="0"/>
                        <a:t>[€]</a:t>
                      </a:r>
                      <a:endParaRPr lang="it-IT" sz="800" b="1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PBT 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senza incentivi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baseline="0" dirty="0" smtClean="0"/>
                        <a:t>[Anni] (attualizzato)(*)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PBT 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con incentivi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[Anni]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(attualizzato)(*)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IRR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senza incentivi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[%]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IRR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con incentivi</a:t>
                      </a:r>
                    </a:p>
                    <a:p>
                      <a:pPr algn="ctr"/>
                      <a:r>
                        <a:rPr lang="it-IT" sz="800" b="1" baseline="0" dirty="0" smtClean="0"/>
                        <a:t>[%]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Classe</a:t>
                      </a:r>
                      <a:r>
                        <a:rPr lang="it-IT" sz="800" b="1" baseline="0" dirty="0" smtClean="0"/>
                        <a:t> energetica PRE e POST-INTERVENTI</a:t>
                      </a:r>
                      <a:endParaRPr lang="it-IT" sz="800" b="1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 smtClean="0"/>
                        <a:t>Risparmio Bolletta</a:t>
                      </a:r>
                      <a:endParaRPr lang="it-IT" sz="800" b="1" baseline="0" dirty="0" smtClean="0"/>
                    </a:p>
                    <a:p>
                      <a:pPr algn="ctr"/>
                      <a:r>
                        <a:rPr lang="it-IT" sz="800" b="1" baseline="0" dirty="0" smtClean="0"/>
                        <a:t>[%]</a:t>
                      </a:r>
                      <a:endParaRPr lang="it-IT" sz="800" b="1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dirty="0" smtClean="0"/>
                        <a:t>Variazione del comfort abitativo (**) e</a:t>
                      </a:r>
                      <a:r>
                        <a:rPr lang="it-IT" sz="800" b="1" baseline="0" dirty="0" smtClean="0"/>
                        <a:t> del</a:t>
                      </a:r>
                      <a:r>
                        <a:rPr lang="it-IT" sz="800" b="1" dirty="0" smtClean="0"/>
                        <a:t> valore/</a:t>
                      </a:r>
                      <a:r>
                        <a:rPr lang="it-IT" sz="800" b="1" baseline="0" dirty="0" smtClean="0"/>
                        <a:t>attrattività dell’immobile (***)</a:t>
                      </a:r>
                      <a:endParaRPr lang="it-IT" sz="800" b="1" dirty="0" smtClean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0994935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algn="ctr"/>
                      <a:r>
                        <a:rPr lang="it-IT" sz="700" b="1" dirty="0" smtClean="0"/>
                        <a:t>IMPLEMENTAZIONE 1</a:t>
                      </a:r>
                    </a:p>
                    <a:p>
                      <a:pPr algn="ctr"/>
                      <a:endParaRPr lang="it-IT" sz="700" b="1" dirty="0" smtClean="0"/>
                    </a:p>
                    <a:p>
                      <a:pPr algn="ctr"/>
                      <a:endParaRPr lang="it-IT" sz="7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2.950 €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9 anni</a:t>
                      </a:r>
                    </a:p>
                    <a:p>
                      <a:pPr algn="ctr"/>
                      <a:r>
                        <a:rPr lang="it-IT" sz="1000" b="0" dirty="0" smtClean="0"/>
                        <a:t>(9</a:t>
                      </a:r>
                      <a:r>
                        <a:rPr lang="it-IT" sz="1000" b="0" baseline="0" dirty="0" smtClean="0"/>
                        <a:t> </a:t>
                      </a:r>
                      <a:r>
                        <a:rPr lang="it-IT" sz="1000" b="0" dirty="0" smtClean="0"/>
                        <a:t>anni)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6 anni</a:t>
                      </a:r>
                    </a:p>
                    <a:p>
                      <a:pPr algn="ctr"/>
                      <a:r>
                        <a:rPr lang="it-IT" sz="1000" b="0" dirty="0" smtClean="0"/>
                        <a:t>(6 anni)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10,4%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16,6%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G </a:t>
                      </a:r>
                      <a:r>
                        <a:rPr lang="it-IT" sz="800" b="0" dirty="0" smtClean="0">
                          <a:sym typeface="Wingdings"/>
                        </a:rPr>
                        <a:t> </a:t>
                      </a:r>
                      <a:r>
                        <a:rPr lang="it-IT" sz="800" b="0" dirty="0" err="1" smtClean="0"/>
                        <a:t>F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12%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74674979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algn="ctr"/>
                      <a:r>
                        <a:rPr lang="it-IT" sz="700" b="1" baseline="0" dirty="0" smtClean="0"/>
                        <a:t>IMPLEMENTAZIONE 2</a:t>
                      </a:r>
                    </a:p>
                    <a:p>
                      <a:pPr algn="ctr"/>
                      <a:endParaRPr lang="it-IT" sz="700" b="1" baseline="0" dirty="0" smtClean="0"/>
                    </a:p>
                    <a:p>
                      <a:pPr algn="ctr"/>
                      <a:endParaRPr lang="it-IT" sz="7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3.050 €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(7 anni)</a:t>
                      </a:r>
                      <a:endParaRPr lang="it-IT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5 anni</a:t>
                      </a:r>
                    </a:p>
                    <a:p>
                      <a:pPr algn="ctr"/>
                      <a:r>
                        <a:rPr lang="it-IT" sz="1000" b="0" dirty="0" smtClean="0"/>
                        <a:t>(5 anni)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13,9%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19,9%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G </a:t>
                      </a:r>
                      <a:r>
                        <a:rPr lang="it-IT" sz="800" b="0" dirty="0" smtClean="0">
                          <a:sym typeface="Wingdings"/>
                        </a:rPr>
                        <a:t> </a:t>
                      </a:r>
                      <a:r>
                        <a:rPr lang="it-IT" sz="800" b="0" dirty="0" err="1" smtClean="0"/>
                        <a:t>F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16%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50166138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algn="ctr"/>
                      <a:r>
                        <a:rPr lang="it-IT" sz="700" b="1" baseline="0" dirty="0" smtClean="0"/>
                        <a:t>IMPLEMENTAZIONE 3</a:t>
                      </a:r>
                    </a:p>
                    <a:p>
                      <a:pPr algn="ctr"/>
                      <a:endParaRPr lang="it-IT" sz="700" b="1" baseline="0" dirty="0" smtClean="0"/>
                    </a:p>
                    <a:p>
                      <a:pPr algn="ctr"/>
                      <a:endParaRPr lang="it-IT" sz="7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9.300 €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(10 anni)</a:t>
                      </a:r>
                      <a:endParaRPr lang="it-IT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7 anni</a:t>
                      </a:r>
                    </a:p>
                    <a:p>
                      <a:pPr algn="ctr"/>
                      <a:r>
                        <a:rPr lang="it-IT" sz="1000" b="0" dirty="0" smtClean="0"/>
                        <a:t>(7 anni)</a:t>
                      </a:r>
                      <a:endParaRPr lang="it-IT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9,1%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14,3%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G </a:t>
                      </a:r>
                      <a:r>
                        <a:rPr lang="it-IT" sz="800" b="0" dirty="0" smtClean="0">
                          <a:sym typeface="Wingdings"/>
                        </a:rPr>
                        <a:t> </a:t>
                      </a:r>
                      <a:r>
                        <a:rPr lang="it-IT" sz="800" b="0" dirty="0" err="1" smtClean="0"/>
                        <a:t>F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22%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algn="ctr"/>
                      <a:r>
                        <a:rPr lang="it-IT" sz="700" b="1" baseline="0" dirty="0" smtClean="0"/>
                        <a:t>IMPLEMENTAZIONE 4</a:t>
                      </a:r>
                    </a:p>
                    <a:p>
                      <a:pPr algn="ctr"/>
                      <a:endParaRPr lang="it-IT" sz="700" b="1" baseline="0" dirty="0" smtClean="0"/>
                    </a:p>
                    <a:p>
                      <a:pPr algn="ctr"/>
                      <a:endParaRPr lang="it-IT" sz="7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14.100 €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(13 anni)</a:t>
                      </a:r>
                      <a:endParaRPr lang="it-IT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7 anni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(8</a:t>
                      </a:r>
                      <a:r>
                        <a:rPr lang="it-IT" sz="1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anni)</a:t>
                      </a:r>
                      <a:endParaRPr lang="it-IT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5,8%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11,4%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G </a:t>
                      </a:r>
                      <a:r>
                        <a:rPr lang="it-IT" sz="800" b="0" dirty="0" smtClean="0">
                          <a:sym typeface="Wingdings"/>
                        </a:rPr>
                        <a:t> </a:t>
                      </a:r>
                      <a:r>
                        <a:rPr lang="it-IT" sz="800" b="0" dirty="0" err="1" smtClean="0"/>
                        <a:t>F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28%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↑↑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62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700" b="1" baseline="0" dirty="0" smtClean="0"/>
                        <a:t>IMPLEMENTAZIONE 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700" b="1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700" b="1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20.610 €</a:t>
                      </a:r>
                      <a:endParaRPr lang="it-IT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 anni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(14 anni)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dirty="0" smtClean="0"/>
                        <a:t>8 anni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(8 anni)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4,9%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10,8%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G </a:t>
                      </a:r>
                      <a:r>
                        <a:rPr lang="it-IT" sz="800" b="0" dirty="0" smtClean="0">
                          <a:sym typeface="Wingdings"/>
                        </a:rPr>
                        <a:t> </a:t>
                      </a:r>
                      <a:r>
                        <a:rPr lang="it-IT" sz="800" b="0" dirty="0" smtClean="0"/>
                        <a:t>D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 smtClean="0"/>
                        <a:t>43%</a:t>
                      </a:r>
                      <a:endParaRPr lang="it-IT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↑↑↑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3" name="Gruppo 32"/>
          <p:cNvGrpSpPr/>
          <p:nvPr/>
        </p:nvGrpSpPr>
        <p:grpSpPr>
          <a:xfrm>
            <a:off x="225483" y="2599885"/>
            <a:ext cx="988637" cy="1838122"/>
            <a:chOff x="729860" y="3063714"/>
            <a:chExt cx="1536845" cy="2857378"/>
          </a:xfrm>
        </p:grpSpPr>
        <p:grpSp>
          <p:nvGrpSpPr>
            <p:cNvPr id="34" name="Gruppo 33"/>
            <p:cNvGrpSpPr/>
            <p:nvPr/>
          </p:nvGrpSpPr>
          <p:grpSpPr>
            <a:xfrm>
              <a:off x="775446" y="5605434"/>
              <a:ext cx="1491259" cy="315658"/>
              <a:chOff x="775445" y="5605433"/>
              <a:chExt cx="1491259" cy="315658"/>
            </a:xfrm>
          </p:grpSpPr>
          <p:pic>
            <p:nvPicPr>
              <p:cNvPr id="9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775445" y="5637524"/>
                <a:ext cx="172038" cy="248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97" name="Gruppo 96"/>
              <p:cNvGrpSpPr/>
              <p:nvPr/>
            </p:nvGrpSpPr>
            <p:grpSpPr>
              <a:xfrm>
                <a:off x="1023629" y="5636985"/>
                <a:ext cx="240283" cy="242122"/>
                <a:chOff x="2704872" y="5294038"/>
                <a:chExt cx="795318" cy="797422"/>
              </a:xfrm>
            </p:grpSpPr>
            <p:sp>
              <p:nvSpPr>
                <p:cNvPr id="101" name="Oval 14"/>
                <p:cNvSpPr>
                  <a:spLocks noChangeArrowheads="1"/>
                </p:cNvSpPr>
                <p:nvPr/>
              </p:nvSpPr>
              <p:spPr bwMode="auto">
                <a:xfrm>
                  <a:off x="2704872" y="5294038"/>
                  <a:ext cx="795318" cy="797422"/>
                </a:xfrm>
                <a:prstGeom prst="ellipse">
                  <a:avLst/>
                </a:prstGeom>
                <a:solidFill>
                  <a:srgbClr val="27579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102" name="Group 65"/>
                <p:cNvGrpSpPr/>
                <p:nvPr/>
              </p:nvGrpSpPr>
              <p:grpSpPr>
                <a:xfrm>
                  <a:off x="2930001" y="5411863"/>
                  <a:ext cx="345059" cy="561772"/>
                  <a:chOff x="2832100" y="2760663"/>
                  <a:chExt cx="260350" cy="423863"/>
                </a:xfrm>
              </p:grpSpPr>
              <p:sp>
                <p:nvSpPr>
                  <p:cNvPr id="103" name="Freeform 44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095625"/>
                    <a:ext cx="123825" cy="38100"/>
                  </a:xfrm>
                  <a:custGeom>
                    <a:avLst/>
                    <a:gdLst>
                      <a:gd name="T0" fmla="*/ 62 w 73"/>
                      <a:gd name="T1" fmla="*/ 22 h 22"/>
                      <a:gd name="T2" fmla="*/ 12 w 73"/>
                      <a:gd name="T3" fmla="*/ 22 h 22"/>
                      <a:gd name="T4" fmla="*/ 0 w 73"/>
                      <a:gd name="T5" fmla="*/ 11 h 22"/>
                      <a:gd name="T6" fmla="*/ 12 w 73"/>
                      <a:gd name="T7" fmla="*/ 0 h 22"/>
                      <a:gd name="T8" fmla="*/ 62 w 73"/>
                      <a:gd name="T9" fmla="*/ 0 h 22"/>
                      <a:gd name="T10" fmla="*/ 73 w 73"/>
                      <a:gd name="T11" fmla="*/ 11 h 22"/>
                      <a:gd name="T12" fmla="*/ 62 w 73"/>
                      <a:gd name="T13" fmla="*/ 22 h 22"/>
                      <a:gd name="T14" fmla="*/ 12 w 73"/>
                      <a:gd name="T15" fmla="*/ 5 h 22"/>
                      <a:gd name="T16" fmla="*/ 5 w 73"/>
                      <a:gd name="T17" fmla="*/ 11 h 22"/>
                      <a:gd name="T18" fmla="*/ 12 w 73"/>
                      <a:gd name="T19" fmla="*/ 18 h 22"/>
                      <a:gd name="T20" fmla="*/ 62 w 73"/>
                      <a:gd name="T21" fmla="*/ 18 h 22"/>
                      <a:gd name="T22" fmla="*/ 69 w 73"/>
                      <a:gd name="T23" fmla="*/ 11 h 22"/>
                      <a:gd name="T24" fmla="*/ 62 w 73"/>
                      <a:gd name="T25" fmla="*/ 5 h 22"/>
                      <a:gd name="T26" fmla="*/ 12 w 73"/>
                      <a:gd name="T27" fmla="*/ 5 h 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2">
                        <a:moveTo>
                          <a:pt x="62" y="22"/>
                        </a:moveTo>
                        <a:cubicBezTo>
                          <a:pt x="12" y="22"/>
                          <a:pt x="12" y="22"/>
                          <a:pt x="12" y="22"/>
                        </a:cubicBezTo>
                        <a:cubicBezTo>
                          <a:pt x="6" y="22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2"/>
                          <a:pt x="62" y="22"/>
                        </a:cubicBezTo>
                        <a:close/>
                        <a:moveTo>
                          <a:pt x="12" y="5"/>
                        </a:moveTo>
                        <a:cubicBezTo>
                          <a:pt x="8" y="5"/>
                          <a:pt x="5" y="7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7"/>
                          <a:pt x="66" y="5"/>
                          <a:pt x="62" y="5"/>
                        </a:cubicBezTo>
                        <a:lnTo>
                          <a:pt x="12" y="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4" name="Freeform 45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127375"/>
                    <a:ext cx="123825" cy="36513"/>
                  </a:xfrm>
                  <a:custGeom>
                    <a:avLst/>
                    <a:gdLst>
                      <a:gd name="T0" fmla="*/ 62 w 73"/>
                      <a:gd name="T1" fmla="*/ 22 h 22"/>
                      <a:gd name="T2" fmla="*/ 12 w 73"/>
                      <a:gd name="T3" fmla="*/ 22 h 22"/>
                      <a:gd name="T4" fmla="*/ 0 w 73"/>
                      <a:gd name="T5" fmla="*/ 11 h 22"/>
                      <a:gd name="T6" fmla="*/ 12 w 73"/>
                      <a:gd name="T7" fmla="*/ 0 h 22"/>
                      <a:gd name="T8" fmla="*/ 62 w 73"/>
                      <a:gd name="T9" fmla="*/ 0 h 22"/>
                      <a:gd name="T10" fmla="*/ 73 w 73"/>
                      <a:gd name="T11" fmla="*/ 11 h 22"/>
                      <a:gd name="T12" fmla="*/ 62 w 73"/>
                      <a:gd name="T13" fmla="*/ 22 h 22"/>
                      <a:gd name="T14" fmla="*/ 12 w 73"/>
                      <a:gd name="T15" fmla="*/ 4 h 22"/>
                      <a:gd name="T16" fmla="*/ 5 w 73"/>
                      <a:gd name="T17" fmla="*/ 11 h 22"/>
                      <a:gd name="T18" fmla="*/ 12 w 73"/>
                      <a:gd name="T19" fmla="*/ 18 h 22"/>
                      <a:gd name="T20" fmla="*/ 62 w 73"/>
                      <a:gd name="T21" fmla="*/ 18 h 22"/>
                      <a:gd name="T22" fmla="*/ 69 w 73"/>
                      <a:gd name="T23" fmla="*/ 11 h 22"/>
                      <a:gd name="T24" fmla="*/ 62 w 73"/>
                      <a:gd name="T25" fmla="*/ 4 h 22"/>
                      <a:gd name="T26" fmla="*/ 12 w 73"/>
                      <a:gd name="T27" fmla="*/ 4 h 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2">
                        <a:moveTo>
                          <a:pt x="62" y="22"/>
                        </a:moveTo>
                        <a:cubicBezTo>
                          <a:pt x="12" y="22"/>
                          <a:pt x="12" y="22"/>
                          <a:pt x="12" y="22"/>
                        </a:cubicBezTo>
                        <a:cubicBezTo>
                          <a:pt x="6" y="22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2"/>
                          <a:pt x="62" y="22"/>
                        </a:cubicBezTo>
                        <a:close/>
                        <a:moveTo>
                          <a:pt x="12" y="4"/>
                        </a:moveTo>
                        <a:cubicBezTo>
                          <a:pt x="8" y="4"/>
                          <a:pt x="5" y="7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7"/>
                          <a:pt x="66" y="4"/>
                          <a:pt x="62" y="4"/>
                        </a:cubicBezTo>
                        <a:lnTo>
                          <a:pt x="12" y="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5" name="Freeform 46"/>
                  <p:cNvSpPr>
                    <a:spLocks/>
                  </p:cNvSpPr>
                  <p:nvPr/>
                </p:nvSpPr>
                <p:spPr bwMode="auto">
                  <a:xfrm>
                    <a:off x="2921000" y="3157538"/>
                    <a:ext cx="80963" cy="26988"/>
                  </a:xfrm>
                  <a:custGeom>
                    <a:avLst/>
                    <a:gdLst>
                      <a:gd name="T0" fmla="*/ 24 w 48"/>
                      <a:gd name="T1" fmla="*/ 16 h 16"/>
                      <a:gd name="T2" fmla="*/ 0 w 48"/>
                      <a:gd name="T3" fmla="*/ 2 h 16"/>
                      <a:gd name="T4" fmla="*/ 2 w 48"/>
                      <a:gd name="T5" fmla="*/ 0 h 16"/>
                      <a:gd name="T6" fmla="*/ 4 w 48"/>
                      <a:gd name="T7" fmla="*/ 2 h 16"/>
                      <a:gd name="T8" fmla="*/ 24 w 48"/>
                      <a:gd name="T9" fmla="*/ 11 h 16"/>
                      <a:gd name="T10" fmla="*/ 43 w 48"/>
                      <a:gd name="T11" fmla="*/ 2 h 16"/>
                      <a:gd name="T12" fmla="*/ 46 w 48"/>
                      <a:gd name="T13" fmla="*/ 0 h 16"/>
                      <a:gd name="T14" fmla="*/ 48 w 48"/>
                      <a:gd name="T15" fmla="*/ 2 h 16"/>
                      <a:gd name="T16" fmla="*/ 24 w 48"/>
                      <a:gd name="T17" fmla="*/ 16 h 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48" h="16">
                        <a:moveTo>
                          <a:pt x="24" y="16"/>
                        </a:moveTo>
                        <a:cubicBezTo>
                          <a:pt x="10" y="16"/>
                          <a:pt x="0" y="10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3" y="0"/>
                          <a:pt x="4" y="1"/>
                          <a:pt x="4" y="2"/>
                        </a:cubicBezTo>
                        <a:cubicBezTo>
                          <a:pt x="4" y="6"/>
                          <a:pt x="12" y="11"/>
                          <a:pt x="24" y="11"/>
                        </a:cubicBezTo>
                        <a:cubicBezTo>
                          <a:pt x="35" y="11"/>
                          <a:pt x="43" y="6"/>
                          <a:pt x="43" y="2"/>
                        </a:cubicBezTo>
                        <a:cubicBezTo>
                          <a:pt x="43" y="1"/>
                          <a:pt x="44" y="0"/>
                          <a:pt x="46" y="0"/>
                        </a:cubicBezTo>
                        <a:cubicBezTo>
                          <a:pt x="47" y="0"/>
                          <a:pt x="48" y="1"/>
                          <a:pt x="48" y="2"/>
                        </a:cubicBezTo>
                        <a:cubicBezTo>
                          <a:pt x="48" y="10"/>
                          <a:pt x="37" y="16"/>
                          <a:pt x="24" y="1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6" name="Freeform 47"/>
                  <p:cNvSpPr>
                    <a:spLocks noEditPoints="1"/>
                  </p:cNvSpPr>
                  <p:nvPr/>
                </p:nvSpPr>
                <p:spPr bwMode="auto">
                  <a:xfrm>
                    <a:off x="2832100" y="2760663"/>
                    <a:ext cx="260350" cy="314325"/>
                  </a:xfrm>
                  <a:custGeom>
                    <a:avLst/>
                    <a:gdLst>
                      <a:gd name="T0" fmla="*/ 101 w 154"/>
                      <a:gd name="T1" fmla="*/ 185 h 185"/>
                      <a:gd name="T2" fmla="*/ 53 w 154"/>
                      <a:gd name="T3" fmla="*/ 185 h 185"/>
                      <a:gd name="T4" fmla="*/ 32 w 154"/>
                      <a:gd name="T5" fmla="*/ 164 h 185"/>
                      <a:gd name="T6" fmla="*/ 32 w 154"/>
                      <a:gd name="T7" fmla="*/ 149 h 185"/>
                      <a:gd name="T8" fmla="*/ 22 w 154"/>
                      <a:gd name="T9" fmla="*/ 130 h 185"/>
                      <a:gd name="T10" fmla="*/ 0 w 154"/>
                      <a:gd name="T11" fmla="*/ 77 h 185"/>
                      <a:gd name="T12" fmla="*/ 77 w 154"/>
                      <a:gd name="T13" fmla="*/ 0 h 185"/>
                      <a:gd name="T14" fmla="*/ 154 w 154"/>
                      <a:gd name="T15" fmla="*/ 77 h 185"/>
                      <a:gd name="T16" fmla="*/ 132 w 154"/>
                      <a:gd name="T17" fmla="*/ 130 h 185"/>
                      <a:gd name="T18" fmla="*/ 122 w 154"/>
                      <a:gd name="T19" fmla="*/ 149 h 185"/>
                      <a:gd name="T20" fmla="*/ 122 w 154"/>
                      <a:gd name="T21" fmla="*/ 164 h 185"/>
                      <a:gd name="T22" fmla="*/ 101 w 154"/>
                      <a:gd name="T23" fmla="*/ 185 h 185"/>
                      <a:gd name="T24" fmla="*/ 77 w 154"/>
                      <a:gd name="T25" fmla="*/ 5 h 185"/>
                      <a:gd name="T26" fmla="*/ 5 w 154"/>
                      <a:gd name="T27" fmla="*/ 77 h 185"/>
                      <a:gd name="T28" fmla="*/ 25 w 154"/>
                      <a:gd name="T29" fmla="*/ 127 h 185"/>
                      <a:gd name="T30" fmla="*/ 36 w 154"/>
                      <a:gd name="T31" fmla="*/ 149 h 185"/>
                      <a:gd name="T32" fmla="*/ 36 w 154"/>
                      <a:gd name="T33" fmla="*/ 164 h 185"/>
                      <a:gd name="T34" fmla="*/ 53 w 154"/>
                      <a:gd name="T35" fmla="*/ 180 h 185"/>
                      <a:gd name="T36" fmla="*/ 101 w 154"/>
                      <a:gd name="T37" fmla="*/ 180 h 185"/>
                      <a:gd name="T38" fmla="*/ 117 w 154"/>
                      <a:gd name="T39" fmla="*/ 164 h 185"/>
                      <a:gd name="T40" fmla="*/ 117 w 154"/>
                      <a:gd name="T41" fmla="*/ 149 h 185"/>
                      <a:gd name="T42" fmla="*/ 129 w 154"/>
                      <a:gd name="T43" fmla="*/ 127 h 185"/>
                      <a:gd name="T44" fmla="*/ 149 w 154"/>
                      <a:gd name="T45" fmla="*/ 77 h 185"/>
                      <a:gd name="T46" fmla="*/ 77 w 154"/>
                      <a:gd name="T47" fmla="*/ 5 h 1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154" h="185">
                        <a:moveTo>
                          <a:pt x="101" y="185"/>
                        </a:moveTo>
                        <a:cubicBezTo>
                          <a:pt x="53" y="185"/>
                          <a:pt x="53" y="185"/>
                          <a:pt x="53" y="185"/>
                        </a:cubicBezTo>
                        <a:cubicBezTo>
                          <a:pt x="41" y="185"/>
                          <a:pt x="32" y="175"/>
                          <a:pt x="32" y="164"/>
                        </a:cubicBezTo>
                        <a:cubicBezTo>
                          <a:pt x="32" y="149"/>
                          <a:pt x="32" y="149"/>
                          <a:pt x="32" y="149"/>
                        </a:cubicBezTo>
                        <a:cubicBezTo>
                          <a:pt x="32" y="141"/>
                          <a:pt x="28" y="137"/>
                          <a:pt x="22" y="130"/>
                        </a:cubicBezTo>
                        <a:cubicBezTo>
                          <a:pt x="8" y="117"/>
                          <a:pt x="0" y="97"/>
                          <a:pt x="0" y="77"/>
                        </a:cubicBezTo>
                        <a:cubicBezTo>
                          <a:pt x="0" y="34"/>
                          <a:pt x="34" y="0"/>
                          <a:pt x="77" y="0"/>
                        </a:cubicBezTo>
                        <a:cubicBezTo>
                          <a:pt x="119" y="0"/>
                          <a:pt x="154" y="34"/>
                          <a:pt x="154" y="77"/>
                        </a:cubicBezTo>
                        <a:cubicBezTo>
                          <a:pt x="154" y="97"/>
                          <a:pt x="146" y="117"/>
                          <a:pt x="132" y="130"/>
                        </a:cubicBezTo>
                        <a:cubicBezTo>
                          <a:pt x="125" y="137"/>
                          <a:pt x="122" y="141"/>
                          <a:pt x="122" y="149"/>
                        </a:cubicBezTo>
                        <a:cubicBezTo>
                          <a:pt x="122" y="164"/>
                          <a:pt x="122" y="164"/>
                          <a:pt x="122" y="164"/>
                        </a:cubicBezTo>
                        <a:cubicBezTo>
                          <a:pt x="122" y="175"/>
                          <a:pt x="113" y="185"/>
                          <a:pt x="101" y="185"/>
                        </a:cubicBezTo>
                        <a:close/>
                        <a:moveTo>
                          <a:pt x="77" y="5"/>
                        </a:moveTo>
                        <a:cubicBezTo>
                          <a:pt x="37" y="5"/>
                          <a:pt x="5" y="37"/>
                          <a:pt x="5" y="77"/>
                        </a:cubicBezTo>
                        <a:cubicBezTo>
                          <a:pt x="5" y="96"/>
                          <a:pt x="12" y="114"/>
                          <a:pt x="25" y="127"/>
                        </a:cubicBezTo>
                        <a:cubicBezTo>
                          <a:pt x="32" y="134"/>
                          <a:pt x="36" y="140"/>
                          <a:pt x="36" y="149"/>
                        </a:cubicBezTo>
                        <a:cubicBezTo>
                          <a:pt x="36" y="164"/>
                          <a:pt x="36" y="164"/>
                          <a:pt x="36" y="164"/>
                        </a:cubicBezTo>
                        <a:cubicBezTo>
                          <a:pt x="36" y="173"/>
                          <a:pt x="44" y="180"/>
                          <a:pt x="53" y="180"/>
                        </a:cubicBezTo>
                        <a:cubicBezTo>
                          <a:pt x="101" y="180"/>
                          <a:pt x="101" y="180"/>
                          <a:pt x="101" y="180"/>
                        </a:cubicBezTo>
                        <a:cubicBezTo>
                          <a:pt x="110" y="180"/>
                          <a:pt x="117" y="173"/>
                          <a:pt x="117" y="164"/>
                        </a:cubicBezTo>
                        <a:cubicBezTo>
                          <a:pt x="117" y="149"/>
                          <a:pt x="117" y="149"/>
                          <a:pt x="117" y="149"/>
                        </a:cubicBezTo>
                        <a:cubicBezTo>
                          <a:pt x="117" y="140"/>
                          <a:pt x="122" y="134"/>
                          <a:pt x="129" y="127"/>
                        </a:cubicBezTo>
                        <a:cubicBezTo>
                          <a:pt x="142" y="114"/>
                          <a:pt x="149" y="96"/>
                          <a:pt x="149" y="77"/>
                        </a:cubicBezTo>
                        <a:cubicBezTo>
                          <a:pt x="149" y="37"/>
                          <a:pt x="117" y="5"/>
                          <a:pt x="77" y="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7" name="Freeform 48"/>
                  <p:cNvSpPr>
                    <a:spLocks noEditPoints="1"/>
                  </p:cNvSpPr>
                  <p:nvPr/>
                </p:nvSpPr>
                <p:spPr bwMode="auto">
                  <a:xfrm>
                    <a:off x="2898775" y="3065463"/>
                    <a:ext cx="123825" cy="39688"/>
                  </a:xfrm>
                  <a:custGeom>
                    <a:avLst/>
                    <a:gdLst>
                      <a:gd name="T0" fmla="*/ 62 w 73"/>
                      <a:gd name="T1" fmla="*/ 23 h 23"/>
                      <a:gd name="T2" fmla="*/ 12 w 73"/>
                      <a:gd name="T3" fmla="*/ 23 h 23"/>
                      <a:gd name="T4" fmla="*/ 0 w 73"/>
                      <a:gd name="T5" fmla="*/ 11 h 23"/>
                      <a:gd name="T6" fmla="*/ 12 w 73"/>
                      <a:gd name="T7" fmla="*/ 0 h 23"/>
                      <a:gd name="T8" fmla="*/ 62 w 73"/>
                      <a:gd name="T9" fmla="*/ 0 h 23"/>
                      <a:gd name="T10" fmla="*/ 73 w 73"/>
                      <a:gd name="T11" fmla="*/ 11 h 23"/>
                      <a:gd name="T12" fmla="*/ 62 w 73"/>
                      <a:gd name="T13" fmla="*/ 23 h 23"/>
                      <a:gd name="T14" fmla="*/ 12 w 73"/>
                      <a:gd name="T15" fmla="*/ 5 h 23"/>
                      <a:gd name="T16" fmla="*/ 5 w 73"/>
                      <a:gd name="T17" fmla="*/ 11 h 23"/>
                      <a:gd name="T18" fmla="*/ 12 w 73"/>
                      <a:gd name="T19" fmla="*/ 18 h 23"/>
                      <a:gd name="T20" fmla="*/ 62 w 73"/>
                      <a:gd name="T21" fmla="*/ 18 h 23"/>
                      <a:gd name="T22" fmla="*/ 69 w 73"/>
                      <a:gd name="T23" fmla="*/ 11 h 23"/>
                      <a:gd name="T24" fmla="*/ 62 w 73"/>
                      <a:gd name="T25" fmla="*/ 5 h 23"/>
                      <a:gd name="T26" fmla="*/ 12 w 73"/>
                      <a:gd name="T27" fmla="*/ 5 h 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23">
                        <a:moveTo>
                          <a:pt x="62" y="23"/>
                        </a:moveTo>
                        <a:cubicBezTo>
                          <a:pt x="12" y="23"/>
                          <a:pt x="12" y="23"/>
                          <a:pt x="12" y="23"/>
                        </a:cubicBezTo>
                        <a:cubicBezTo>
                          <a:pt x="6" y="23"/>
                          <a:pt x="0" y="17"/>
                          <a:pt x="0" y="11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68" y="0"/>
                          <a:pt x="73" y="5"/>
                          <a:pt x="73" y="11"/>
                        </a:cubicBezTo>
                        <a:cubicBezTo>
                          <a:pt x="73" y="17"/>
                          <a:pt x="68" y="23"/>
                          <a:pt x="62" y="23"/>
                        </a:cubicBezTo>
                        <a:close/>
                        <a:moveTo>
                          <a:pt x="12" y="5"/>
                        </a:moveTo>
                        <a:cubicBezTo>
                          <a:pt x="8" y="5"/>
                          <a:pt x="5" y="8"/>
                          <a:pt x="5" y="11"/>
                        </a:cubicBezTo>
                        <a:cubicBezTo>
                          <a:pt x="5" y="15"/>
                          <a:pt x="8" y="18"/>
                          <a:pt x="12" y="18"/>
                        </a:cubicBezTo>
                        <a:cubicBezTo>
                          <a:pt x="62" y="18"/>
                          <a:pt x="62" y="18"/>
                          <a:pt x="62" y="18"/>
                        </a:cubicBezTo>
                        <a:cubicBezTo>
                          <a:pt x="66" y="18"/>
                          <a:pt x="69" y="15"/>
                          <a:pt x="69" y="11"/>
                        </a:cubicBezTo>
                        <a:cubicBezTo>
                          <a:pt x="69" y="8"/>
                          <a:pt x="66" y="5"/>
                          <a:pt x="62" y="5"/>
                        </a:cubicBezTo>
                        <a:lnTo>
                          <a:pt x="12" y="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pic>
            <p:nvPicPr>
              <p:cNvPr id="98" name="Picture 8"/>
              <p:cNvPicPr>
                <a:picLocks noChangeAspect="1" noChangeArrowheads="1"/>
              </p:cNvPicPr>
              <p:nvPr/>
            </p:nvPicPr>
            <p:blipFill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1694783" y="5605433"/>
                <a:ext cx="278362" cy="312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99" name="Picture 7"/>
              <p:cNvPicPr>
                <a:picLocks noChangeAspect="1" noChangeArrowheads="1"/>
              </p:cNvPicPr>
              <p:nvPr/>
            </p:nvPicPr>
            <p:blipFill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2060114" y="5643281"/>
                <a:ext cx="206590" cy="2778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00" name="Picture 5"/>
              <p:cNvPicPr>
                <a:picLocks noChangeAspect="1" noChangeArrowheads="1"/>
              </p:cNvPicPr>
              <p:nvPr/>
            </p:nvPicPr>
            <p:blipFill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1365338" y="5605433"/>
                <a:ext cx="226978" cy="3052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35" name="Gruppo 34"/>
            <p:cNvGrpSpPr/>
            <p:nvPr/>
          </p:nvGrpSpPr>
          <p:grpSpPr>
            <a:xfrm>
              <a:off x="729860" y="3063714"/>
              <a:ext cx="1239949" cy="2234132"/>
              <a:chOff x="729860" y="3063714"/>
              <a:chExt cx="1239948" cy="2234132"/>
            </a:xfrm>
          </p:grpSpPr>
          <p:grpSp>
            <p:nvGrpSpPr>
              <p:cNvPr id="36" name="Gruppo 35"/>
              <p:cNvGrpSpPr/>
              <p:nvPr/>
            </p:nvGrpSpPr>
            <p:grpSpPr>
              <a:xfrm>
                <a:off x="772108" y="4330561"/>
                <a:ext cx="816871" cy="305226"/>
                <a:chOff x="772108" y="4330561"/>
                <a:chExt cx="816871" cy="305226"/>
              </a:xfrm>
            </p:grpSpPr>
            <p:pic>
              <p:nvPicPr>
                <p:cNvPr id="61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72108" y="4362652"/>
                  <a:ext cx="172038" cy="2488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66" name="Gruppo 65"/>
                <p:cNvGrpSpPr/>
                <p:nvPr/>
              </p:nvGrpSpPr>
              <p:grpSpPr>
                <a:xfrm>
                  <a:off x="1020292" y="4362113"/>
                  <a:ext cx="240283" cy="242122"/>
                  <a:chOff x="2704872" y="5294038"/>
                  <a:chExt cx="795318" cy="797422"/>
                </a:xfrm>
              </p:grpSpPr>
              <p:sp>
                <p:nvSpPr>
                  <p:cNvPr id="77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5294038"/>
                    <a:ext cx="795318" cy="797422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90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91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3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5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pic>
              <p:nvPicPr>
                <p:cNvPr id="76" name="Picture 5"/>
                <p:cNvPicPr>
                  <a:picLocks noChangeAspect="1" noChangeArrowheads="1"/>
                </p:cNvPicPr>
                <p:nvPr/>
              </p:nvPicPr>
              <p:blipFill>
                <a:blip r:embed="rId5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362001" y="4330561"/>
                  <a:ext cx="226978" cy="3052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38" name="Gruppo 37"/>
              <p:cNvGrpSpPr/>
              <p:nvPr/>
            </p:nvGrpSpPr>
            <p:grpSpPr>
              <a:xfrm>
                <a:off x="772108" y="4985648"/>
                <a:ext cx="1197700" cy="312198"/>
                <a:chOff x="772108" y="4985648"/>
                <a:chExt cx="1197700" cy="312198"/>
              </a:xfrm>
            </p:grpSpPr>
            <p:pic>
              <p:nvPicPr>
                <p:cNvPr id="50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72108" y="5017739"/>
                  <a:ext cx="172038" cy="2488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51" name="Gruppo 50"/>
                <p:cNvGrpSpPr/>
                <p:nvPr/>
              </p:nvGrpSpPr>
              <p:grpSpPr>
                <a:xfrm>
                  <a:off x="1020292" y="5017200"/>
                  <a:ext cx="240283" cy="242122"/>
                  <a:chOff x="2704872" y="5294038"/>
                  <a:chExt cx="795318" cy="797422"/>
                </a:xfrm>
              </p:grpSpPr>
              <p:sp>
                <p:nvSpPr>
                  <p:cNvPr id="54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5294038"/>
                    <a:ext cx="795318" cy="797422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55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56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7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9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pic>
              <p:nvPicPr>
                <p:cNvPr id="52" name="Picture 8"/>
                <p:cNvPicPr>
                  <a:picLocks noChangeAspect="1" noChangeArrowheads="1"/>
                </p:cNvPicPr>
                <p:nvPr/>
              </p:nvPicPr>
              <p:blipFill>
                <a:blip r:embed="rId3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691446" y="4985648"/>
                  <a:ext cx="278362" cy="3121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3" name="Picture 5"/>
                <p:cNvPicPr>
                  <a:picLocks noChangeAspect="1" noChangeArrowheads="1"/>
                </p:cNvPicPr>
                <p:nvPr/>
              </p:nvPicPr>
              <p:blipFill>
                <a:blip r:embed="rId5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362001" y="4985648"/>
                  <a:ext cx="226978" cy="3052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39" name="Gruppo 38"/>
              <p:cNvGrpSpPr/>
              <p:nvPr/>
            </p:nvGrpSpPr>
            <p:grpSpPr>
              <a:xfrm>
                <a:off x="729860" y="3737305"/>
                <a:ext cx="488467" cy="249343"/>
                <a:chOff x="729860" y="3737305"/>
                <a:chExt cx="488467" cy="249343"/>
              </a:xfrm>
            </p:grpSpPr>
            <p:pic>
              <p:nvPicPr>
                <p:cNvPr id="41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729860" y="3737844"/>
                  <a:ext cx="172038" cy="2488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42" name="Gruppo 41"/>
                <p:cNvGrpSpPr/>
                <p:nvPr/>
              </p:nvGrpSpPr>
              <p:grpSpPr>
                <a:xfrm>
                  <a:off x="978044" y="3737305"/>
                  <a:ext cx="240283" cy="242122"/>
                  <a:chOff x="2704872" y="5294038"/>
                  <a:chExt cx="795318" cy="797422"/>
                </a:xfrm>
              </p:grpSpPr>
              <p:sp>
                <p:nvSpPr>
                  <p:cNvPr id="43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04872" y="5294038"/>
                    <a:ext cx="795318" cy="797422"/>
                  </a:xfrm>
                  <a:prstGeom prst="ellipse">
                    <a:avLst/>
                  </a:prstGeom>
                  <a:solidFill>
                    <a:srgbClr val="27579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44" name="Group 65"/>
                  <p:cNvGrpSpPr/>
                  <p:nvPr/>
                </p:nvGrpSpPr>
                <p:grpSpPr>
                  <a:xfrm>
                    <a:off x="2930001" y="5411863"/>
                    <a:ext cx="345059" cy="561772"/>
                    <a:chOff x="2832100" y="2760663"/>
                    <a:chExt cx="260350" cy="423863"/>
                  </a:xfrm>
                </p:grpSpPr>
                <p:sp>
                  <p:nvSpPr>
                    <p:cNvPr id="45" name="Freeform 4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95625"/>
                      <a:ext cx="123825" cy="38100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5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5 h 22"/>
                        <a:gd name="T26" fmla="*/ 12 w 73"/>
                        <a:gd name="T27" fmla="*/ 5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6" name="Freeform 4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127375"/>
                      <a:ext cx="123825" cy="36513"/>
                    </a:xfrm>
                    <a:custGeom>
                      <a:avLst/>
                      <a:gdLst>
                        <a:gd name="T0" fmla="*/ 62 w 73"/>
                        <a:gd name="T1" fmla="*/ 22 h 22"/>
                        <a:gd name="T2" fmla="*/ 12 w 73"/>
                        <a:gd name="T3" fmla="*/ 22 h 22"/>
                        <a:gd name="T4" fmla="*/ 0 w 73"/>
                        <a:gd name="T5" fmla="*/ 11 h 22"/>
                        <a:gd name="T6" fmla="*/ 12 w 73"/>
                        <a:gd name="T7" fmla="*/ 0 h 22"/>
                        <a:gd name="T8" fmla="*/ 62 w 73"/>
                        <a:gd name="T9" fmla="*/ 0 h 22"/>
                        <a:gd name="T10" fmla="*/ 73 w 73"/>
                        <a:gd name="T11" fmla="*/ 11 h 22"/>
                        <a:gd name="T12" fmla="*/ 62 w 73"/>
                        <a:gd name="T13" fmla="*/ 22 h 22"/>
                        <a:gd name="T14" fmla="*/ 12 w 73"/>
                        <a:gd name="T15" fmla="*/ 4 h 22"/>
                        <a:gd name="T16" fmla="*/ 5 w 73"/>
                        <a:gd name="T17" fmla="*/ 11 h 22"/>
                        <a:gd name="T18" fmla="*/ 12 w 73"/>
                        <a:gd name="T19" fmla="*/ 18 h 22"/>
                        <a:gd name="T20" fmla="*/ 62 w 73"/>
                        <a:gd name="T21" fmla="*/ 18 h 22"/>
                        <a:gd name="T22" fmla="*/ 69 w 73"/>
                        <a:gd name="T23" fmla="*/ 11 h 22"/>
                        <a:gd name="T24" fmla="*/ 62 w 73"/>
                        <a:gd name="T25" fmla="*/ 4 h 22"/>
                        <a:gd name="T26" fmla="*/ 12 w 73"/>
                        <a:gd name="T27" fmla="*/ 4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2">
                          <a:moveTo>
                            <a:pt x="62" y="22"/>
                          </a:moveTo>
                          <a:cubicBezTo>
                            <a:pt x="12" y="22"/>
                            <a:pt x="12" y="22"/>
                            <a:pt x="12" y="22"/>
                          </a:cubicBezTo>
                          <a:cubicBezTo>
                            <a:pt x="6" y="22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2"/>
                            <a:pt x="62" y="22"/>
                          </a:cubicBezTo>
                          <a:close/>
                          <a:moveTo>
                            <a:pt x="12" y="4"/>
                          </a:moveTo>
                          <a:cubicBezTo>
                            <a:pt x="8" y="4"/>
                            <a:pt x="5" y="7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7"/>
                            <a:pt x="66" y="4"/>
                            <a:pt x="62" y="4"/>
                          </a:cubicBezTo>
                          <a:lnTo>
                            <a:pt x="12" y="4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7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2921000" y="3157538"/>
                      <a:ext cx="80963" cy="26988"/>
                    </a:xfrm>
                    <a:custGeom>
                      <a:avLst/>
                      <a:gdLst>
                        <a:gd name="T0" fmla="*/ 24 w 48"/>
                        <a:gd name="T1" fmla="*/ 16 h 16"/>
                        <a:gd name="T2" fmla="*/ 0 w 48"/>
                        <a:gd name="T3" fmla="*/ 2 h 16"/>
                        <a:gd name="T4" fmla="*/ 2 w 48"/>
                        <a:gd name="T5" fmla="*/ 0 h 16"/>
                        <a:gd name="T6" fmla="*/ 4 w 48"/>
                        <a:gd name="T7" fmla="*/ 2 h 16"/>
                        <a:gd name="T8" fmla="*/ 24 w 48"/>
                        <a:gd name="T9" fmla="*/ 11 h 16"/>
                        <a:gd name="T10" fmla="*/ 43 w 48"/>
                        <a:gd name="T11" fmla="*/ 2 h 16"/>
                        <a:gd name="T12" fmla="*/ 46 w 48"/>
                        <a:gd name="T13" fmla="*/ 0 h 16"/>
                        <a:gd name="T14" fmla="*/ 48 w 48"/>
                        <a:gd name="T15" fmla="*/ 2 h 16"/>
                        <a:gd name="T16" fmla="*/ 24 w 48"/>
                        <a:gd name="T17" fmla="*/ 16 h 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8" h="16">
                          <a:moveTo>
                            <a:pt x="24" y="16"/>
                          </a:moveTo>
                          <a:cubicBezTo>
                            <a:pt x="10" y="16"/>
                            <a:pt x="0" y="10"/>
                            <a:pt x="0" y="2"/>
                          </a:cubicBezTo>
                          <a:cubicBezTo>
                            <a:pt x="0" y="1"/>
                            <a:pt x="1" y="0"/>
                            <a:pt x="2" y="0"/>
                          </a:cubicBezTo>
                          <a:cubicBezTo>
                            <a:pt x="3" y="0"/>
                            <a:pt x="4" y="1"/>
                            <a:pt x="4" y="2"/>
                          </a:cubicBezTo>
                          <a:cubicBezTo>
                            <a:pt x="4" y="6"/>
                            <a:pt x="12" y="11"/>
                            <a:pt x="24" y="11"/>
                          </a:cubicBezTo>
                          <a:cubicBezTo>
                            <a:pt x="35" y="11"/>
                            <a:pt x="43" y="6"/>
                            <a:pt x="43" y="2"/>
                          </a:cubicBezTo>
                          <a:cubicBezTo>
                            <a:pt x="43" y="1"/>
                            <a:pt x="44" y="0"/>
                            <a:pt x="46" y="0"/>
                          </a:cubicBezTo>
                          <a:cubicBezTo>
                            <a:pt x="47" y="0"/>
                            <a:pt x="48" y="1"/>
                            <a:pt x="48" y="2"/>
                          </a:cubicBezTo>
                          <a:cubicBezTo>
                            <a:pt x="48" y="10"/>
                            <a:pt x="37" y="16"/>
                            <a:pt x="24" y="1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" name="Freeform 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32100" y="2760663"/>
                      <a:ext cx="260350" cy="314325"/>
                    </a:xfrm>
                    <a:custGeom>
                      <a:avLst/>
                      <a:gdLst>
                        <a:gd name="T0" fmla="*/ 101 w 154"/>
                        <a:gd name="T1" fmla="*/ 185 h 185"/>
                        <a:gd name="T2" fmla="*/ 53 w 154"/>
                        <a:gd name="T3" fmla="*/ 185 h 185"/>
                        <a:gd name="T4" fmla="*/ 32 w 154"/>
                        <a:gd name="T5" fmla="*/ 164 h 185"/>
                        <a:gd name="T6" fmla="*/ 32 w 154"/>
                        <a:gd name="T7" fmla="*/ 149 h 185"/>
                        <a:gd name="T8" fmla="*/ 22 w 154"/>
                        <a:gd name="T9" fmla="*/ 130 h 185"/>
                        <a:gd name="T10" fmla="*/ 0 w 154"/>
                        <a:gd name="T11" fmla="*/ 77 h 185"/>
                        <a:gd name="T12" fmla="*/ 77 w 154"/>
                        <a:gd name="T13" fmla="*/ 0 h 185"/>
                        <a:gd name="T14" fmla="*/ 154 w 154"/>
                        <a:gd name="T15" fmla="*/ 77 h 185"/>
                        <a:gd name="T16" fmla="*/ 132 w 154"/>
                        <a:gd name="T17" fmla="*/ 130 h 185"/>
                        <a:gd name="T18" fmla="*/ 122 w 154"/>
                        <a:gd name="T19" fmla="*/ 149 h 185"/>
                        <a:gd name="T20" fmla="*/ 122 w 154"/>
                        <a:gd name="T21" fmla="*/ 164 h 185"/>
                        <a:gd name="T22" fmla="*/ 101 w 154"/>
                        <a:gd name="T23" fmla="*/ 185 h 185"/>
                        <a:gd name="T24" fmla="*/ 77 w 154"/>
                        <a:gd name="T25" fmla="*/ 5 h 185"/>
                        <a:gd name="T26" fmla="*/ 5 w 154"/>
                        <a:gd name="T27" fmla="*/ 77 h 185"/>
                        <a:gd name="T28" fmla="*/ 25 w 154"/>
                        <a:gd name="T29" fmla="*/ 127 h 185"/>
                        <a:gd name="T30" fmla="*/ 36 w 154"/>
                        <a:gd name="T31" fmla="*/ 149 h 185"/>
                        <a:gd name="T32" fmla="*/ 36 w 154"/>
                        <a:gd name="T33" fmla="*/ 164 h 185"/>
                        <a:gd name="T34" fmla="*/ 53 w 154"/>
                        <a:gd name="T35" fmla="*/ 180 h 185"/>
                        <a:gd name="T36" fmla="*/ 101 w 154"/>
                        <a:gd name="T37" fmla="*/ 180 h 185"/>
                        <a:gd name="T38" fmla="*/ 117 w 154"/>
                        <a:gd name="T39" fmla="*/ 164 h 185"/>
                        <a:gd name="T40" fmla="*/ 117 w 154"/>
                        <a:gd name="T41" fmla="*/ 149 h 185"/>
                        <a:gd name="T42" fmla="*/ 129 w 154"/>
                        <a:gd name="T43" fmla="*/ 127 h 185"/>
                        <a:gd name="T44" fmla="*/ 149 w 154"/>
                        <a:gd name="T45" fmla="*/ 77 h 185"/>
                        <a:gd name="T46" fmla="*/ 77 w 154"/>
                        <a:gd name="T47" fmla="*/ 5 h 1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</a:cxnLst>
                      <a:rect l="0" t="0" r="r" b="b"/>
                      <a:pathLst>
                        <a:path w="154" h="185">
                          <a:moveTo>
                            <a:pt x="101" y="185"/>
                          </a:moveTo>
                          <a:cubicBezTo>
                            <a:pt x="53" y="185"/>
                            <a:pt x="53" y="185"/>
                            <a:pt x="53" y="185"/>
                          </a:cubicBezTo>
                          <a:cubicBezTo>
                            <a:pt x="41" y="185"/>
                            <a:pt x="32" y="175"/>
                            <a:pt x="32" y="164"/>
                          </a:cubicBezTo>
                          <a:cubicBezTo>
                            <a:pt x="32" y="149"/>
                            <a:pt x="32" y="149"/>
                            <a:pt x="32" y="149"/>
                          </a:cubicBezTo>
                          <a:cubicBezTo>
                            <a:pt x="32" y="141"/>
                            <a:pt x="28" y="137"/>
                            <a:pt x="22" y="130"/>
                          </a:cubicBezTo>
                          <a:cubicBezTo>
                            <a:pt x="8" y="117"/>
                            <a:pt x="0" y="97"/>
                            <a:pt x="0" y="77"/>
                          </a:cubicBezTo>
                          <a:cubicBezTo>
                            <a:pt x="0" y="34"/>
                            <a:pt x="34" y="0"/>
                            <a:pt x="77" y="0"/>
                          </a:cubicBezTo>
                          <a:cubicBezTo>
                            <a:pt x="119" y="0"/>
                            <a:pt x="154" y="34"/>
                            <a:pt x="154" y="77"/>
                          </a:cubicBezTo>
                          <a:cubicBezTo>
                            <a:pt x="154" y="97"/>
                            <a:pt x="146" y="117"/>
                            <a:pt x="132" y="130"/>
                          </a:cubicBezTo>
                          <a:cubicBezTo>
                            <a:pt x="125" y="137"/>
                            <a:pt x="122" y="141"/>
                            <a:pt x="122" y="149"/>
                          </a:cubicBezTo>
                          <a:cubicBezTo>
                            <a:pt x="122" y="164"/>
                            <a:pt x="122" y="164"/>
                            <a:pt x="122" y="164"/>
                          </a:cubicBezTo>
                          <a:cubicBezTo>
                            <a:pt x="122" y="175"/>
                            <a:pt x="113" y="185"/>
                            <a:pt x="101" y="185"/>
                          </a:cubicBezTo>
                          <a:close/>
                          <a:moveTo>
                            <a:pt x="77" y="5"/>
                          </a:moveTo>
                          <a:cubicBezTo>
                            <a:pt x="37" y="5"/>
                            <a:pt x="5" y="37"/>
                            <a:pt x="5" y="77"/>
                          </a:cubicBezTo>
                          <a:cubicBezTo>
                            <a:pt x="5" y="96"/>
                            <a:pt x="12" y="114"/>
                            <a:pt x="25" y="127"/>
                          </a:cubicBezTo>
                          <a:cubicBezTo>
                            <a:pt x="32" y="134"/>
                            <a:pt x="36" y="140"/>
                            <a:pt x="36" y="149"/>
                          </a:cubicBezTo>
                          <a:cubicBezTo>
                            <a:pt x="36" y="164"/>
                            <a:pt x="36" y="164"/>
                            <a:pt x="36" y="164"/>
                          </a:cubicBezTo>
                          <a:cubicBezTo>
                            <a:pt x="36" y="173"/>
                            <a:pt x="44" y="180"/>
                            <a:pt x="53" y="180"/>
                          </a:cubicBezTo>
                          <a:cubicBezTo>
                            <a:pt x="101" y="180"/>
                            <a:pt x="101" y="180"/>
                            <a:pt x="101" y="180"/>
                          </a:cubicBezTo>
                          <a:cubicBezTo>
                            <a:pt x="110" y="180"/>
                            <a:pt x="117" y="173"/>
                            <a:pt x="117" y="164"/>
                          </a:cubicBezTo>
                          <a:cubicBezTo>
                            <a:pt x="117" y="149"/>
                            <a:pt x="117" y="149"/>
                            <a:pt x="117" y="149"/>
                          </a:cubicBezTo>
                          <a:cubicBezTo>
                            <a:pt x="117" y="140"/>
                            <a:pt x="122" y="134"/>
                            <a:pt x="129" y="127"/>
                          </a:cubicBezTo>
                          <a:cubicBezTo>
                            <a:pt x="142" y="114"/>
                            <a:pt x="149" y="96"/>
                            <a:pt x="149" y="77"/>
                          </a:cubicBezTo>
                          <a:cubicBezTo>
                            <a:pt x="149" y="37"/>
                            <a:pt x="117" y="5"/>
                            <a:pt x="77" y="5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9" name="Freeform 4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898775" y="3065463"/>
                      <a:ext cx="123825" cy="39688"/>
                    </a:xfrm>
                    <a:custGeom>
                      <a:avLst/>
                      <a:gdLst>
                        <a:gd name="T0" fmla="*/ 62 w 73"/>
                        <a:gd name="T1" fmla="*/ 23 h 23"/>
                        <a:gd name="T2" fmla="*/ 12 w 73"/>
                        <a:gd name="T3" fmla="*/ 23 h 23"/>
                        <a:gd name="T4" fmla="*/ 0 w 73"/>
                        <a:gd name="T5" fmla="*/ 11 h 23"/>
                        <a:gd name="T6" fmla="*/ 12 w 73"/>
                        <a:gd name="T7" fmla="*/ 0 h 23"/>
                        <a:gd name="T8" fmla="*/ 62 w 73"/>
                        <a:gd name="T9" fmla="*/ 0 h 23"/>
                        <a:gd name="T10" fmla="*/ 73 w 73"/>
                        <a:gd name="T11" fmla="*/ 11 h 23"/>
                        <a:gd name="T12" fmla="*/ 62 w 73"/>
                        <a:gd name="T13" fmla="*/ 23 h 23"/>
                        <a:gd name="T14" fmla="*/ 12 w 73"/>
                        <a:gd name="T15" fmla="*/ 5 h 23"/>
                        <a:gd name="T16" fmla="*/ 5 w 73"/>
                        <a:gd name="T17" fmla="*/ 11 h 23"/>
                        <a:gd name="T18" fmla="*/ 12 w 73"/>
                        <a:gd name="T19" fmla="*/ 18 h 23"/>
                        <a:gd name="T20" fmla="*/ 62 w 73"/>
                        <a:gd name="T21" fmla="*/ 18 h 23"/>
                        <a:gd name="T22" fmla="*/ 69 w 73"/>
                        <a:gd name="T23" fmla="*/ 11 h 23"/>
                        <a:gd name="T24" fmla="*/ 62 w 73"/>
                        <a:gd name="T25" fmla="*/ 5 h 23"/>
                        <a:gd name="T26" fmla="*/ 12 w 73"/>
                        <a:gd name="T27" fmla="*/ 5 h 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3" h="23">
                          <a:moveTo>
                            <a:pt x="62" y="23"/>
                          </a:moveTo>
                          <a:cubicBezTo>
                            <a:pt x="12" y="23"/>
                            <a:pt x="12" y="23"/>
                            <a:pt x="12" y="23"/>
                          </a:cubicBezTo>
                          <a:cubicBezTo>
                            <a:pt x="6" y="23"/>
                            <a:pt x="0" y="17"/>
                            <a:pt x="0" y="11"/>
                          </a:cubicBezTo>
                          <a:cubicBezTo>
                            <a:pt x="0" y="5"/>
                            <a:pt x="6" y="0"/>
                            <a:pt x="12" y="0"/>
                          </a:cubicBezTo>
                          <a:cubicBezTo>
                            <a:pt x="62" y="0"/>
                            <a:pt x="62" y="0"/>
                            <a:pt x="62" y="0"/>
                          </a:cubicBezTo>
                          <a:cubicBezTo>
                            <a:pt x="68" y="0"/>
                            <a:pt x="73" y="5"/>
                            <a:pt x="73" y="11"/>
                          </a:cubicBezTo>
                          <a:cubicBezTo>
                            <a:pt x="73" y="17"/>
                            <a:pt x="68" y="23"/>
                            <a:pt x="62" y="23"/>
                          </a:cubicBezTo>
                          <a:close/>
                          <a:moveTo>
                            <a:pt x="12" y="5"/>
                          </a:moveTo>
                          <a:cubicBezTo>
                            <a:pt x="8" y="5"/>
                            <a:pt x="5" y="8"/>
                            <a:pt x="5" y="11"/>
                          </a:cubicBezTo>
                          <a:cubicBezTo>
                            <a:pt x="5" y="15"/>
                            <a:pt x="8" y="18"/>
                            <a:pt x="12" y="18"/>
                          </a:cubicBezTo>
                          <a:cubicBezTo>
                            <a:pt x="62" y="18"/>
                            <a:pt x="62" y="18"/>
                            <a:pt x="62" y="18"/>
                          </a:cubicBezTo>
                          <a:cubicBezTo>
                            <a:pt x="66" y="18"/>
                            <a:pt x="69" y="15"/>
                            <a:pt x="69" y="11"/>
                          </a:cubicBezTo>
                          <a:cubicBezTo>
                            <a:pt x="69" y="8"/>
                            <a:pt x="66" y="5"/>
                            <a:pt x="62" y="5"/>
                          </a:cubicBezTo>
                          <a:lnTo>
                            <a:pt x="12" y="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</p:grpSp>
          <p:pic>
            <p:nvPicPr>
              <p:cNvPr id="40" name="Picture 2"/>
              <p:cNvPicPr>
                <a:picLocks noChangeAspect="1" noChangeArrowheads="1"/>
              </p:cNvPicPr>
              <p:nvPr/>
            </p:nvPicPr>
            <p:blipFill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/>
              </a:stretch>
            </p:blipFill>
            <p:spPr bwMode="auto">
              <a:xfrm>
                <a:off x="760764" y="3063714"/>
                <a:ext cx="172038" cy="248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08" name="CasellaDiTesto 107"/>
          <p:cNvSpPr txBox="1"/>
          <p:nvPr/>
        </p:nvSpPr>
        <p:spPr>
          <a:xfrm>
            <a:off x="115550" y="4437287"/>
            <a:ext cx="8865113" cy="478928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 * Nota: Investimento Full </a:t>
            </a:r>
            <a:r>
              <a:rPr lang="it-IT" sz="700" dirty="0" err="1" smtClean="0">
                <a:latin typeface="Helvetica Neue" charset="0"/>
                <a:ea typeface="Helvetica Neue" charset="0"/>
                <a:cs typeface="Helvetica Neue" charset="0"/>
              </a:rPr>
              <a:t>Equity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, tasso di attualizzazione 1%</a:t>
            </a:r>
          </a:p>
          <a:p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** Nota: Indice qualitativo su scala basso/medio/alto. Per la definizione del parametro relativo al confort abitativo sono stati valutati 4 fattori: temperatura; grado di umidità dell’aria, performance acustica e luminosità.</a:t>
            </a:r>
          </a:p>
          <a:p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*** </a:t>
            </a:r>
            <a:r>
              <a:rPr lang="it-IT" sz="700" dirty="0">
                <a:latin typeface="Helvetica Neue" charset="0"/>
                <a:ea typeface="Helvetica Neue" charset="0"/>
                <a:cs typeface="Helvetica Neue" charset="0"/>
              </a:rPr>
              <a:t>Nota: Indice qualitativo su scala basso/medio/alto. 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Per </a:t>
            </a:r>
            <a:r>
              <a:rPr lang="it-IT" sz="700" dirty="0">
                <a:latin typeface="Helvetica Neue" charset="0"/>
                <a:ea typeface="Helvetica Neue" charset="0"/>
                <a:cs typeface="Helvetica Neue" charset="0"/>
              </a:rPr>
              <a:t>la definizione del parametro relativo al 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valore </a:t>
            </a:r>
            <a:r>
              <a:rPr lang="it-IT" sz="700" dirty="0">
                <a:latin typeface="Helvetica Neue" charset="0"/>
                <a:ea typeface="Helvetica Neue" charset="0"/>
                <a:cs typeface="Helvetica Neue" charset="0"/>
              </a:rPr>
              <a:t>ed attrattività dell’immobile 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sono </a:t>
            </a:r>
            <a:r>
              <a:rPr lang="it-IT" sz="700" dirty="0">
                <a:latin typeface="Helvetica Neue" charset="0"/>
                <a:ea typeface="Helvetica Neue" charset="0"/>
                <a:cs typeface="Helvetica Neue" charset="0"/>
              </a:rPr>
              <a:t>stati </a:t>
            </a:r>
            <a:r>
              <a:rPr lang="it-IT" sz="700" dirty="0" smtClean="0">
                <a:latin typeface="Helvetica Neue" charset="0"/>
                <a:ea typeface="Helvetica Neue" charset="0"/>
                <a:cs typeface="Helvetica Neue" charset="0"/>
              </a:rPr>
              <a:t>valutati 2 fattori: la variazione della classe energetica e del comfort abitativo</a:t>
            </a:r>
            <a:endParaRPr lang="it-IT" sz="7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09" name="Rettangolo 108"/>
          <p:cNvSpPr/>
          <p:nvPr/>
        </p:nvSpPr>
        <p:spPr>
          <a:xfrm>
            <a:off x="3633554" y="1306093"/>
            <a:ext cx="2102372" cy="320541"/>
          </a:xfrm>
          <a:prstGeom prst="rect">
            <a:avLst/>
          </a:prstGeom>
          <a:solidFill>
            <a:srgbClr val="2757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NORD</a:t>
            </a:r>
            <a:endParaRPr lang="it-IT" dirty="0"/>
          </a:p>
        </p:txBody>
      </p:sp>
      <p:sp>
        <p:nvSpPr>
          <p:cNvPr id="62" name="Rettangolo 61"/>
          <p:cNvSpPr/>
          <p:nvPr/>
        </p:nvSpPr>
        <p:spPr>
          <a:xfrm>
            <a:off x="2179674" y="1711724"/>
            <a:ext cx="2243469" cy="27584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103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ersonalizza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nergy&amp;Strategy">
    <a:dk1>
      <a:srgbClr val="000000"/>
    </a:dk1>
    <a:lt1>
      <a:srgbClr val="FFFFFF"/>
    </a:lt1>
    <a:dk2>
      <a:srgbClr val="000000"/>
    </a:dk2>
    <a:lt2>
      <a:srgbClr val="FEFFFF"/>
    </a:lt2>
    <a:accent1>
      <a:srgbClr val="407600"/>
    </a:accent1>
    <a:accent2>
      <a:srgbClr val="77A641"/>
    </a:accent2>
    <a:accent3>
      <a:srgbClr val="A7D141"/>
    </a:accent3>
    <a:accent4>
      <a:srgbClr val="A7D278"/>
    </a:accent4>
    <a:accent5>
      <a:srgbClr val="D4FCA9"/>
    </a:accent5>
    <a:accent6>
      <a:srgbClr val="3CA542"/>
    </a:accent6>
    <a:hlink>
      <a:srgbClr val="0563C1"/>
    </a:hlink>
    <a:folHlink>
      <a:srgbClr val="954F72"/>
    </a:folHlink>
  </a:clrScheme>
  <a:fontScheme name="Tema di 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Tema di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Energy&amp;Strategy">
    <a:dk1>
      <a:srgbClr val="000000"/>
    </a:dk1>
    <a:lt1>
      <a:srgbClr val="FFFFFF"/>
    </a:lt1>
    <a:dk2>
      <a:srgbClr val="000000"/>
    </a:dk2>
    <a:lt2>
      <a:srgbClr val="FEFFFF"/>
    </a:lt2>
    <a:accent1>
      <a:srgbClr val="407600"/>
    </a:accent1>
    <a:accent2>
      <a:srgbClr val="77A641"/>
    </a:accent2>
    <a:accent3>
      <a:srgbClr val="A7D141"/>
    </a:accent3>
    <a:accent4>
      <a:srgbClr val="A7D278"/>
    </a:accent4>
    <a:accent5>
      <a:srgbClr val="D4FCA9"/>
    </a:accent5>
    <a:accent6>
      <a:srgbClr val="3CA542"/>
    </a:accent6>
    <a:hlink>
      <a:srgbClr val="0563C1"/>
    </a:hlink>
    <a:folHlink>
      <a:srgbClr val="954F72"/>
    </a:folHlink>
  </a:clrScheme>
  <a:fontScheme name="Tema di 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Tema di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Energy&amp;Strategy">
    <a:dk1>
      <a:srgbClr val="000000"/>
    </a:dk1>
    <a:lt1>
      <a:srgbClr val="FFFFFF"/>
    </a:lt1>
    <a:dk2>
      <a:srgbClr val="000000"/>
    </a:dk2>
    <a:lt2>
      <a:srgbClr val="FEFFFF"/>
    </a:lt2>
    <a:accent1>
      <a:srgbClr val="407600"/>
    </a:accent1>
    <a:accent2>
      <a:srgbClr val="77A641"/>
    </a:accent2>
    <a:accent3>
      <a:srgbClr val="A7D141"/>
    </a:accent3>
    <a:accent4>
      <a:srgbClr val="A7D278"/>
    </a:accent4>
    <a:accent5>
      <a:srgbClr val="D4FCA9"/>
    </a:accent5>
    <a:accent6>
      <a:srgbClr val="3CA542"/>
    </a:accent6>
    <a:hlink>
      <a:srgbClr val="0563C1"/>
    </a:hlink>
    <a:folHlink>
      <a:srgbClr val="954F72"/>
    </a:folHlink>
  </a:clrScheme>
  <a:fontScheme name="Tema di 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Tema di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Energy&amp;Strategy">
    <a:dk1>
      <a:srgbClr val="000000"/>
    </a:dk1>
    <a:lt1>
      <a:srgbClr val="FFFFFF"/>
    </a:lt1>
    <a:dk2>
      <a:srgbClr val="000000"/>
    </a:dk2>
    <a:lt2>
      <a:srgbClr val="FEFFFF"/>
    </a:lt2>
    <a:accent1>
      <a:srgbClr val="407600"/>
    </a:accent1>
    <a:accent2>
      <a:srgbClr val="77A641"/>
    </a:accent2>
    <a:accent3>
      <a:srgbClr val="A7D141"/>
    </a:accent3>
    <a:accent4>
      <a:srgbClr val="A7D278"/>
    </a:accent4>
    <a:accent5>
      <a:srgbClr val="D4FCA9"/>
    </a:accent5>
    <a:accent6>
      <a:srgbClr val="3CA542"/>
    </a:accent6>
    <a:hlink>
      <a:srgbClr val="0563C1"/>
    </a:hlink>
    <a:folHlink>
      <a:srgbClr val="954F72"/>
    </a:folHlink>
  </a:clrScheme>
  <a:fontScheme name="Tema di 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Tema di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1134</TotalTime>
  <Words>3352</Words>
  <Application>Microsoft Office PowerPoint</Application>
  <PresentationFormat>Presentazione su schermo (16:9)</PresentationFormat>
  <Paragraphs>940</Paragraphs>
  <Slides>22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9" baseType="lpstr">
      <vt:lpstr>Arial</vt:lpstr>
      <vt:lpstr>Calibri</vt:lpstr>
      <vt:lpstr>Helvetica</vt:lpstr>
      <vt:lpstr>Helvetica Neue</vt:lpstr>
      <vt:lpstr>HelveticaNeueLT Std Bold</vt:lpstr>
      <vt:lpstr>Wingdings</vt:lpstr>
      <vt:lpstr>Struttura personalizzata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boutique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Lorenzo Lollini</dc:creator>
  <cp:lastModifiedBy>Aquilini Roberto</cp:lastModifiedBy>
  <cp:revision>119</cp:revision>
  <dcterms:created xsi:type="dcterms:W3CDTF">2013-05-02T07:11:37Z</dcterms:created>
  <dcterms:modified xsi:type="dcterms:W3CDTF">2017-11-10T14:01:55Z</dcterms:modified>
</cp:coreProperties>
</file>